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sldIdLst>
    <p:sldId id="257" r:id="rId5"/>
    <p:sldId id="258" r:id="rId6"/>
    <p:sldId id="292" r:id="rId7"/>
    <p:sldId id="259" r:id="rId8"/>
    <p:sldId id="286" r:id="rId9"/>
    <p:sldId id="261" r:id="rId10"/>
    <p:sldId id="285" r:id="rId11"/>
    <p:sldId id="287" r:id="rId12"/>
    <p:sldId id="288" r:id="rId13"/>
    <p:sldId id="262" r:id="rId14"/>
    <p:sldId id="273" r:id="rId15"/>
    <p:sldId id="274" r:id="rId16"/>
    <p:sldId id="275" r:id="rId17"/>
    <p:sldId id="289" r:id="rId18"/>
    <p:sldId id="290" r:id="rId19"/>
    <p:sldId id="291" r:id="rId20"/>
    <p:sldId id="283" r:id="rId21"/>
    <p:sldId id="276" r:id="rId22"/>
    <p:sldId id="277" r:id="rId23"/>
    <p:sldId id="278" r:id="rId24"/>
    <p:sldId id="279" r:id="rId25"/>
    <p:sldId id="280" r:id="rId26"/>
    <p:sldId id="281" r:id="rId27"/>
    <p:sldId id="282" r:id="rId28"/>
    <p:sldId id="263" r:id="rId29"/>
    <p:sldId id="264" r:id="rId30"/>
    <p:sldId id="265" r:id="rId31"/>
    <p:sldId id="266" r:id="rId32"/>
    <p:sldId id="267" r:id="rId33"/>
    <p:sldId id="268" r:id="rId34"/>
    <p:sldId id="269" r:id="rId35"/>
    <p:sldId id="270" r:id="rId36"/>
    <p:sldId id="271" r:id="rId37"/>
    <p:sldId id="272" r:id="rId38"/>
    <p:sldId id="293"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3216" autoAdjust="0"/>
  </p:normalViewPr>
  <p:slideViewPr>
    <p:cSldViewPr snapToGrid="0">
      <p:cViewPr varScale="1">
        <p:scale>
          <a:sx n="76" d="100"/>
          <a:sy n="76" d="100"/>
        </p:scale>
        <p:origin x="126"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77A817-BA5F-479D-8DDD-8C1E2C754DBB}" type="datetimeFigureOut">
              <a:rPr lang="en-US" smtClean="0"/>
              <a:t>10/15/2014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A34A40-D6F0-4DE4-BC4C-B8C96A5EBDD0}" type="slidenum">
              <a:rPr lang="en-US" smtClean="0"/>
              <a:t>‹#›</a:t>
            </a:fld>
            <a:endParaRPr lang="en-US" dirty="0"/>
          </a:p>
        </p:txBody>
      </p:sp>
    </p:spTree>
    <p:extLst>
      <p:ext uri="{BB962C8B-B14F-4D97-AF65-F5344CB8AC3E}">
        <p14:creationId xmlns:p14="http://schemas.microsoft.com/office/powerpoint/2010/main" val="3237858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Ongoing questions about the level of buy-in</a:t>
            </a:r>
            <a:r>
              <a:rPr lang="en-US" baseline="0" dirty="0" smtClean="0"/>
              <a:t> from librarians</a:t>
            </a:r>
          </a:p>
          <a:p>
            <a:r>
              <a:rPr lang="en-US" baseline="0" dirty="0" smtClean="0"/>
              <a:t>First step in an assessment process</a:t>
            </a:r>
            <a:endParaRPr lang="en-US" dirty="0"/>
          </a:p>
        </p:txBody>
      </p:sp>
      <p:sp>
        <p:nvSpPr>
          <p:cNvPr id="4" name="Slide Number Placeholder 3"/>
          <p:cNvSpPr>
            <a:spLocks noGrp="1"/>
          </p:cNvSpPr>
          <p:nvPr>
            <p:ph type="sldNum" sz="quarter" idx="10"/>
          </p:nvPr>
        </p:nvSpPr>
        <p:spPr/>
        <p:txBody>
          <a:bodyPr/>
          <a:lstStyle/>
          <a:p>
            <a:fld id="{59A34A40-D6F0-4DE4-BC4C-B8C96A5EBDD0}" type="slidenum">
              <a:rPr lang="en-US" smtClean="0"/>
              <a:t>2</a:t>
            </a:fld>
            <a:endParaRPr lang="en-US" dirty="0"/>
          </a:p>
        </p:txBody>
      </p:sp>
    </p:spTree>
    <p:extLst>
      <p:ext uri="{BB962C8B-B14F-4D97-AF65-F5344CB8AC3E}">
        <p14:creationId xmlns:p14="http://schemas.microsoft.com/office/powerpoint/2010/main" val="2764432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Discovery</a:t>
            </a:r>
            <a:r>
              <a:rPr lang="en-US" baseline="0" dirty="0" smtClean="0"/>
              <a:t> service follows the letter of the cataloging law, that ebooks are a subset of books, and thus while you can identify ebooks, you cannot define those things which are not ebooks but are books. That is, while you can search on it, there is not a built in limiter/facet for it.</a:t>
            </a:r>
          </a:p>
          <a:p>
            <a:r>
              <a:rPr lang="en-US" dirty="0" smtClean="0"/>
              <a:t>Already thought that this would be a problem, but having the survey answers really gave me the feeling</a:t>
            </a:r>
            <a:r>
              <a:rPr lang="en-US" baseline="0" dirty="0" smtClean="0"/>
              <a:t> that there was a mandate to fix this problem.</a:t>
            </a:r>
          </a:p>
          <a:p>
            <a:r>
              <a:rPr lang="en-US" dirty="0" smtClean="0"/>
              <a:t>Pursued though of making changes to marc records post-export, but it wouldn’t quite work the way we wanted.</a:t>
            </a:r>
          </a:p>
          <a:p>
            <a:r>
              <a:rPr lang="en-US" dirty="0" smtClean="0"/>
              <a:t>Future enhancement coming</a:t>
            </a:r>
            <a:r>
              <a:rPr lang="en-US" baseline="0" dirty="0" smtClean="0"/>
              <a:t> in EDS.</a:t>
            </a:r>
          </a:p>
          <a:p>
            <a:r>
              <a:rPr lang="en-US" baseline="0" dirty="0" smtClean="0"/>
              <a:t>Many libraries already make Electronic Resources as a Location. We made a change to do something similar, so that searching a library would exclude these ebooks.</a:t>
            </a:r>
            <a:endParaRPr lang="en-US" dirty="0"/>
          </a:p>
        </p:txBody>
      </p:sp>
      <p:sp>
        <p:nvSpPr>
          <p:cNvPr id="4" name="Slide Number Placeholder 3"/>
          <p:cNvSpPr>
            <a:spLocks noGrp="1"/>
          </p:cNvSpPr>
          <p:nvPr>
            <p:ph type="sldNum" sz="quarter" idx="10"/>
          </p:nvPr>
        </p:nvSpPr>
        <p:spPr/>
        <p:txBody>
          <a:bodyPr/>
          <a:lstStyle/>
          <a:p>
            <a:fld id="{F7D1FCE5-1F43-4DF3-B014-508B22690710}" type="slidenum">
              <a:rPr lang="en-US" smtClean="0"/>
              <a:t>19</a:t>
            </a:fld>
            <a:endParaRPr lang="en-US" dirty="0"/>
          </a:p>
        </p:txBody>
      </p:sp>
    </p:spTree>
    <p:extLst>
      <p:ext uri="{BB962C8B-B14F-4D97-AF65-F5344CB8AC3E}">
        <p14:creationId xmlns:p14="http://schemas.microsoft.com/office/powerpoint/2010/main" val="636627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D1FCE5-1F43-4DF3-B014-508B22690710}" type="slidenum">
              <a:rPr lang="en-US" smtClean="0"/>
              <a:t>20</a:t>
            </a:fld>
            <a:endParaRPr lang="en-US" dirty="0"/>
          </a:p>
        </p:txBody>
      </p:sp>
    </p:spTree>
    <p:extLst>
      <p:ext uri="{BB962C8B-B14F-4D97-AF65-F5344CB8AC3E}">
        <p14:creationId xmlns:p14="http://schemas.microsoft.com/office/powerpoint/2010/main" val="42065566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list of search terms in used when searching EDS, for a one month period, with terms ranked by frequency.</a:t>
            </a:r>
          </a:p>
          <a:p>
            <a:r>
              <a:rPr lang="en-US" baseline="0" dirty="0" smtClean="0"/>
              <a:t>Here are particular journal or databases highlighted: JSTOR and Nature. </a:t>
            </a:r>
          </a:p>
          <a:p>
            <a:r>
              <a:rPr lang="en-US" baseline="0" dirty="0" smtClean="0"/>
              <a:t>I though there might be some full citations or abstracts, but didn’t run across too many of them.</a:t>
            </a:r>
            <a:endParaRPr lang="en-US" dirty="0"/>
          </a:p>
        </p:txBody>
      </p:sp>
      <p:sp>
        <p:nvSpPr>
          <p:cNvPr id="4" name="Slide Number Placeholder 3"/>
          <p:cNvSpPr>
            <a:spLocks noGrp="1"/>
          </p:cNvSpPr>
          <p:nvPr>
            <p:ph type="sldNum" sz="quarter" idx="10"/>
          </p:nvPr>
        </p:nvSpPr>
        <p:spPr/>
        <p:txBody>
          <a:bodyPr/>
          <a:lstStyle/>
          <a:p>
            <a:fld id="{F7D1FCE5-1F43-4DF3-B014-508B22690710}" type="slidenum">
              <a:rPr lang="en-US" smtClean="0"/>
              <a:t>21</a:t>
            </a:fld>
            <a:endParaRPr lang="en-US" dirty="0"/>
          </a:p>
        </p:txBody>
      </p:sp>
    </p:spTree>
    <p:extLst>
      <p:ext uri="{BB962C8B-B14F-4D97-AF65-F5344CB8AC3E}">
        <p14:creationId xmlns:p14="http://schemas.microsoft.com/office/powerpoint/2010/main" val="1178333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of a targeted query placard, where a</a:t>
            </a:r>
            <a:r>
              <a:rPr lang="en-US" baseline="0" dirty="0" smtClean="0"/>
              <a:t> search for “nature” asks if one is searching for the journal called Nature.</a:t>
            </a:r>
            <a:endParaRPr lang="en-US" dirty="0"/>
          </a:p>
        </p:txBody>
      </p:sp>
      <p:sp>
        <p:nvSpPr>
          <p:cNvPr id="4" name="Slide Number Placeholder 3"/>
          <p:cNvSpPr>
            <a:spLocks noGrp="1"/>
          </p:cNvSpPr>
          <p:nvPr>
            <p:ph type="sldNum" sz="quarter" idx="10"/>
          </p:nvPr>
        </p:nvSpPr>
        <p:spPr/>
        <p:txBody>
          <a:bodyPr/>
          <a:lstStyle/>
          <a:p>
            <a:fld id="{F7D1FCE5-1F43-4DF3-B014-508B22690710}" type="slidenum">
              <a:rPr lang="en-US" smtClean="0"/>
              <a:t>22</a:t>
            </a:fld>
            <a:endParaRPr lang="en-US" dirty="0"/>
          </a:p>
        </p:txBody>
      </p:sp>
    </p:spTree>
    <p:extLst>
      <p:ext uri="{BB962C8B-B14F-4D97-AF65-F5344CB8AC3E}">
        <p14:creationId xmlns:p14="http://schemas.microsoft.com/office/powerpoint/2010/main" val="27116121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Samples</a:t>
            </a:r>
            <a:r>
              <a:rPr lang="en-US" baseline="0" dirty="0" smtClean="0"/>
              <a:t> of some of the targeted query placards.</a:t>
            </a:r>
            <a:endParaRPr lang="en-US" dirty="0"/>
          </a:p>
        </p:txBody>
      </p:sp>
      <p:sp>
        <p:nvSpPr>
          <p:cNvPr id="4" name="Slide Number Placeholder 3"/>
          <p:cNvSpPr>
            <a:spLocks noGrp="1"/>
          </p:cNvSpPr>
          <p:nvPr>
            <p:ph type="sldNum" sz="quarter" idx="10"/>
          </p:nvPr>
        </p:nvSpPr>
        <p:spPr/>
        <p:txBody>
          <a:bodyPr/>
          <a:lstStyle/>
          <a:p>
            <a:fld id="{F7D1FCE5-1F43-4DF3-B014-508B22690710}" type="slidenum">
              <a:rPr lang="en-US" smtClean="0"/>
              <a:t>23</a:t>
            </a:fld>
            <a:endParaRPr lang="en-US" dirty="0"/>
          </a:p>
        </p:txBody>
      </p:sp>
    </p:spTree>
    <p:extLst>
      <p:ext uri="{BB962C8B-B14F-4D97-AF65-F5344CB8AC3E}">
        <p14:creationId xmlns:p14="http://schemas.microsoft.com/office/powerpoint/2010/main" val="2523055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of these don’t require further research. Mike has already</a:t>
            </a:r>
            <a:r>
              <a:rPr lang="en-US" baseline="0" dirty="0" smtClean="0"/>
              <a:t> described how we have changed the system to only show full text when it is available. Also content</a:t>
            </a:r>
            <a:endParaRPr lang="en-US" dirty="0"/>
          </a:p>
        </p:txBody>
      </p:sp>
      <p:sp>
        <p:nvSpPr>
          <p:cNvPr id="4" name="Slide Number Placeholder 3"/>
          <p:cNvSpPr>
            <a:spLocks noGrp="1"/>
          </p:cNvSpPr>
          <p:nvPr>
            <p:ph type="sldNum" sz="quarter" idx="10"/>
          </p:nvPr>
        </p:nvSpPr>
        <p:spPr/>
        <p:txBody>
          <a:bodyPr/>
          <a:lstStyle/>
          <a:p>
            <a:fld id="{1BFE8793-1200-4977-B024-9BA02139A1A5}" type="slidenum">
              <a:rPr lang="en-US" smtClean="0"/>
              <a:t>27</a:t>
            </a:fld>
            <a:endParaRPr lang="en-US" dirty="0"/>
          </a:p>
        </p:txBody>
      </p:sp>
    </p:spTree>
    <p:extLst>
      <p:ext uri="{BB962C8B-B14F-4D97-AF65-F5344CB8AC3E}">
        <p14:creationId xmlns:p14="http://schemas.microsoft.com/office/powerpoint/2010/main" val="29362390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in further analysis of the comments, I found that 15 suggestions were related to both UI suggestions and functionality – they are inseparable. There were a lot of comments about improving search results. And finally there</a:t>
            </a:r>
            <a:r>
              <a:rPr lang="en-US" baseline="0" dirty="0" smtClean="0"/>
              <a:t> were a fair number of comments that questioned the relevancy of search results.</a:t>
            </a:r>
            <a:endParaRPr lang="en-US" dirty="0"/>
          </a:p>
        </p:txBody>
      </p:sp>
      <p:sp>
        <p:nvSpPr>
          <p:cNvPr id="4" name="Slide Number Placeholder 3"/>
          <p:cNvSpPr>
            <a:spLocks noGrp="1"/>
          </p:cNvSpPr>
          <p:nvPr>
            <p:ph type="sldNum" sz="quarter" idx="10"/>
          </p:nvPr>
        </p:nvSpPr>
        <p:spPr/>
        <p:txBody>
          <a:bodyPr/>
          <a:lstStyle/>
          <a:p>
            <a:fld id="{1BFE8793-1200-4977-B024-9BA02139A1A5}" type="slidenum">
              <a:rPr lang="en-US" smtClean="0"/>
              <a:t>28</a:t>
            </a:fld>
            <a:endParaRPr lang="en-US" dirty="0"/>
          </a:p>
        </p:txBody>
      </p:sp>
    </p:spTree>
    <p:extLst>
      <p:ext uri="{BB962C8B-B14F-4D97-AF65-F5344CB8AC3E}">
        <p14:creationId xmlns:p14="http://schemas.microsoft.com/office/powerpoint/2010/main" val="2082244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 are two good reasons not to </a:t>
            </a:r>
            <a:r>
              <a:rPr lang="en-US" baseline="0" dirty="0" smtClean="0"/>
              <a:t>build relevancy questions into a user test. </a:t>
            </a:r>
            <a:r>
              <a:rPr lang="en-US" dirty="0" smtClean="0"/>
              <a:t>One reason is</a:t>
            </a:r>
            <a:r>
              <a:rPr lang="en-US" baseline="0" dirty="0" smtClean="0"/>
              <a:t> that we don’t have a lot of control over the relevancy. Second, there’s no need for patrons to verify an improvement in this area; this is something we librarians can do ourselves. (Example; if a title search shows the matching item 20</a:t>
            </a:r>
            <a:r>
              <a:rPr lang="en-US" baseline="30000" dirty="0" smtClean="0"/>
              <a:t>th</a:t>
            </a:r>
            <a:r>
              <a:rPr lang="en-US" baseline="0" dirty="0" smtClean="0"/>
              <a:t> in the list, and we make a change to bring it to first, that is sufficient)</a:t>
            </a:r>
            <a:endParaRPr lang="en-US" dirty="0"/>
          </a:p>
        </p:txBody>
      </p:sp>
      <p:sp>
        <p:nvSpPr>
          <p:cNvPr id="4" name="Slide Number Placeholder 3"/>
          <p:cNvSpPr>
            <a:spLocks noGrp="1"/>
          </p:cNvSpPr>
          <p:nvPr>
            <p:ph type="sldNum" sz="quarter" idx="10"/>
          </p:nvPr>
        </p:nvSpPr>
        <p:spPr/>
        <p:txBody>
          <a:bodyPr/>
          <a:lstStyle/>
          <a:p>
            <a:fld id="{1BFE8793-1200-4977-B024-9BA02139A1A5}" type="slidenum">
              <a:rPr lang="en-US" smtClean="0"/>
              <a:t>29</a:t>
            </a:fld>
            <a:endParaRPr lang="en-US" dirty="0"/>
          </a:p>
        </p:txBody>
      </p:sp>
    </p:spTree>
    <p:extLst>
      <p:ext uri="{BB962C8B-B14F-4D97-AF65-F5344CB8AC3E}">
        <p14:creationId xmlns:p14="http://schemas.microsoft.com/office/powerpoint/2010/main" val="14355117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BFE8793-1200-4977-B024-9BA02139A1A5}" type="slidenum">
              <a:rPr lang="en-US" smtClean="0"/>
              <a:t>30</a:t>
            </a:fld>
            <a:endParaRPr lang="en-US" dirty="0"/>
          </a:p>
        </p:txBody>
      </p:sp>
    </p:spTree>
    <p:extLst>
      <p:ext uri="{BB962C8B-B14F-4D97-AF65-F5344CB8AC3E}">
        <p14:creationId xmlns:p14="http://schemas.microsoft.com/office/powerpoint/2010/main" val="2009175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Responses were common in other assessed areas: instruction and </a:t>
            </a:r>
            <a:endParaRPr lang="en-US" dirty="0"/>
          </a:p>
        </p:txBody>
      </p:sp>
      <p:sp>
        <p:nvSpPr>
          <p:cNvPr id="4" name="Slide Number Placeholder 3"/>
          <p:cNvSpPr>
            <a:spLocks noGrp="1"/>
          </p:cNvSpPr>
          <p:nvPr>
            <p:ph type="sldNum" sz="quarter" idx="10"/>
          </p:nvPr>
        </p:nvSpPr>
        <p:spPr/>
        <p:txBody>
          <a:bodyPr/>
          <a:lstStyle/>
          <a:p>
            <a:fld id="{59A34A40-D6F0-4DE4-BC4C-B8C96A5EBDD0}" type="slidenum">
              <a:rPr lang="en-US" smtClean="0"/>
              <a:t>6</a:t>
            </a:fld>
            <a:endParaRPr lang="en-US" dirty="0"/>
          </a:p>
        </p:txBody>
      </p:sp>
    </p:spTree>
    <p:extLst>
      <p:ext uri="{BB962C8B-B14F-4D97-AF65-F5344CB8AC3E}">
        <p14:creationId xmlns:p14="http://schemas.microsoft.com/office/powerpoint/2010/main" val="2221449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Relevancy ranking issues:</a:t>
            </a:r>
            <a:r>
              <a:rPr lang="en-US" baseline="0" dirty="0" smtClean="0"/>
              <a:t> </a:t>
            </a:r>
            <a:r>
              <a:rPr lang="en-US" dirty="0" smtClean="0"/>
              <a:t>: Ebooks to the top, base future searches on results from previous searches, choice of ranking algorithm)</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Better librarian education: </a:t>
            </a:r>
            <a:r>
              <a:rPr lang="en-US" dirty="0" smtClean="0"/>
              <a:t>(e.g. I don’t know exactly which databases in my field are included in the search, improve librarian buy-in)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59A34A40-D6F0-4DE4-BC4C-B8C96A5EBDD0}" type="slidenum">
              <a:rPr lang="en-US" smtClean="0"/>
              <a:t>9</a:t>
            </a:fld>
            <a:endParaRPr lang="en-US" dirty="0"/>
          </a:p>
        </p:txBody>
      </p:sp>
    </p:spTree>
    <p:extLst>
      <p:ext uri="{BB962C8B-B14F-4D97-AF65-F5344CB8AC3E}">
        <p14:creationId xmlns:p14="http://schemas.microsoft.com/office/powerpoint/2010/main" val="1143105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User ran EDS search and arrived at the results page</a:t>
            </a:r>
          </a:p>
          <a:p>
            <a:r>
              <a:rPr lang="en-US" dirty="0" smtClean="0"/>
              <a:t>4 question survey as a pop-up light box</a:t>
            </a:r>
          </a:p>
          <a:p>
            <a:endParaRPr lang="en-US" dirty="0"/>
          </a:p>
        </p:txBody>
      </p:sp>
      <p:sp>
        <p:nvSpPr>
          <p:cNvPr id="4" name="Slide Number Placeholder 3"/>
          <p:cNvSpPr>
            <a:spLocks noGrp="1"/>
          </p:cNvSpPr>
          <p:nvPr>
            <p:ph type="sldNum" sz="quarter" idx="10"/>
          </p:nvPr>
        </p:nvSpPr>
        <p:spPr/>
        <p:txBody>
          <a:bodyPr/>
          <a:lstStyle/>
          <a:p>
            <a:fld id="{59A34A40-D6F0-4DE4-BC4C-B8C96A5EBDD0}" type="slidenum">
              <a:rPr lang="en-US" smtClean="0"/>
              <a:t>10</a:t>
            </a:fld>
            <a:endParaRPr lang="en-US" dirty="0"/>
          </a:p>
        </p:txBody>
      </p:sp>
    </p:spTree>
    <p:extLst>
      <p:ext uri="{BB962C8B-B14F-4D97-AF65-F5344CB8AC3E}">
        <p14:creationId xmlns:p14="http://schemas.microsoft.com/office/powerpoint/2010/main" val="3419023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code came from the EDS wiki.</a:t>
            </a:r>
            <a:r>
              <a:rPr lang="en-US" baseline="0" dirty="0" smtClean="0"/>
              <a:t> The widget was called “Survey dialog with display delay and cookies”. I tested it in the Test profile. Added it to the bottom branding.</a:t>
            </a:r>
          </a:p>
          <a:p>
            <a:r>
              <a:rPr lang="en-US" baseline="0" dirty="0" smtClean="0"/>
              <a:t>Web committee didn’t like the delay. Made it pop up more immediately.</a:t>
            </a:r>
            <a:endParaRPr lang="en-US" dirty="0"/>
          </a:p>
        </p:txBody>
      </p:sp>
      <p:sp>
        <p:nvSpPr>
          <p:cNvPr id="4" name="Slide Number Placeholder 3"/>
          <p:cNvSpPr>
            <a:spLocks noGrp="1"/>
          </p:cNvSpPr>
          <p:nvPr>
            <p:ph type="sldNum" sz="quarter" idx="10"/>
          </p:nvPr>
        </p:nvSpPr>
        <p:spPr/>
        <p:txBody>
          <a:bodyPr/>
          <a:lstStyle/>
          <a:p>
            <a:fld id="{F7D1FCE5-1F43-4DF3-B014-508B22690710}" type="slidenum">
              <a:rPr lang="en-US" smtClean="0"/>
              <a:t>11</a:t>
            </a:fld>
            <a:endParaRPr lang="en-US" dirty="0"/>
          </a:p>
        </p:txBody>
      </p:sp>
    </p:spTree>
    <p:extLst>
      <p:ext uri="{BB962C8B-B14F-4D97-AF65-F5344CB8AC3E}">
        <p14:creationId xmlns:p14="http://schemas.microsoft.com/office/powerpoint/2010/main" val="2175162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Three buttons.</a:t>
            </a:r>
            <a:r>
              <a:rPr lang="en-US" baseline="0" dirty="0" smtClean="0"/>
              <a:t> Yes will bring them to the survey offsite. The not right now will make the dialog disappear, but it may reappear on another day. The Don’t ask me again stores a cookie to make the dialog disappear</a:t>
            </a:r>
            <a:endParaRPr lang="en-US" dirty="0"/>
          </a:p>
        </p:txBody>
      </p:sp>
      <p:sp>
        <p:nvSpPr>
          <p:cNvPr id="4" name="Slide Number Placeholder 3"/>
          <p:cNvSpPr>
            <a:spLocks noGrp="1"/>
          </p:cNvSpPr>
          <p:nvPr>
            <p:ph type="sldNum" sz="quarter" idx="10"/>
          </p:nvPr>
        </p:nvSpPr>
        <p:spPr/>
        <p:txBody>
          <a:bodyPr/>
          <a:lstStyle/>
          <a:p>
            <a:fld id="{F7D1FCE5-1F43-4DF3-B014-508B22690710}" type="slidenum">
              <a:rPr lang="en-US" smtClean="0"/>
              <a:t>12</a:t>
            </a:fld>
            <a:endParaRPr lang="en-US" dirty="0"/>
          </a:p>
        </p:txBody>
      </p:sp>
    </p:spTree>
    <p:extLst>
      <p:ext uri="{BB962C8B-B14F-4D97-AF65-F5344CB8AC3E}">
        <p14:creationId xmlns:p14="http://schemas.microsoft.com/office/powerpoint/2010/main" val="958652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Web Advisory</a:t>
            </a:r>
            <a:r>
              <a:rPr lang="en-US" baseline="0" dirty="0" smtClean="0"/>
              <a:t> Committee goal: </a:t>
            </a:r>
            <a:r>
              <a:rPr lang="en-US" dirty="0" smtClean="0"/>
              <a:t>Goal response rate: minimum of 100 participants over the course of 1 to 2 weeks</a:t>
            </a:r>
          </a:p>
          <a:p>
            <a:endParaRPr lang="en-US" dirty="0"/>
          </a:p>
        </p:txBody>
      </p:sp>
      <p:sp>
        <p:nvSpPr>
          <p:cNvPr id="4" name="Slide Number Placeholder 3"/>
          <p:cNvSpPr>
            <a:spLocks noGrp="1"/>
          </p:cNvSpPr>
          <p:nvPr>
            <p:ph type="sldNum" sz="quarter" idx="10"/>
          </p:nvPr>
        </p:nvSpPr>
        <p:spPr/>
        <p:txBody>
          <a:bodyPr/>
          <a:lstStyle/>
          <a:p>
            <a:fld id="{59A34A40-D6F0-4DE4-BC4C-B8C96A5EBDD0}" type="slidenum">
              <a:rPr lang="en-US" smtClean="0"/>
              <a:t>13</a:t>
            </a:fld>
            <a:endParaRPr lang="en-US" dirty="0"/>
          </a:p>
        </p:txBody>
      </p:sp>
    </p:spTree>
    <p:extLst>
      <p:ext uri="{BB962C8B-B14F-4D97-AF65-F5344CB8AC3E}">
        <p14:creationId xmlns:p14="http://schemas.microsoft.com/office/powerpoint/2010/main" val="1543552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A34A40-D6F0-4DE4-BC4C-B8C96A5EBDD0}" type="slidenum">
              <a:rPr lang="en-US" smtClean="0"/>
              <a:t>14</a:t>
            </a:fld>
            <a:endParaRPr lang="en-US" dirty="0"/>
          </a:p>
        </p:txBody>
      </p:sp>
    </p:spTree>
    <p:extLst>
      <p:ext uri="{BB962C8B-B14F-4D97-AF65-F5344CB8AC3E}">
        <p14:creationId xmlns:p14="http://schemas.microsoft.com/office/powerpoint/2010/main" val="9582624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Initially</a:t>
            </a:r>
            <a:r>
              <a:rPr lang="en-US" baseline="0" dirty="0" smtClean="0"/>
              <a:t> LinkSource was set up to show up for all items that did not serve up another link. </a:t>
            </a:r>
          </a:p>
          <a:p>
            <a:r>
              <a:rPr lang="en-US" baseline="0" dirty="0" smtClean="0"/>
              <a:t>For one we were using it to serve up an ILL form, but the other part was that I thought of it as a safety net for serving up possible links. I was confused about its function, because when set up to show for full-text, it seemed to show up a lot for things that we didn’t have access to. Come to find out, this was almost always due to a specific metadata problem, that needed to be corrected on a case by case basis.</a:t>
            </a:r>
          </a:p>
          <a:p>
            <a:r>
              <a:rPr lang="en-US" baseline="0" dirty="0" smtClean="0"/>
              <a:t>Changed it to only show up for full text.</a:t>
            </a:r>
          </a:p>
          <a:p>
            <a:r>
              <a:rPr lang="en-US" baseline="0" dirty="0" smtClean="0"/>
              <a:t>Created a customlink to ILL form.</a:t>
            </a:r>
            <a:endParaRPr lang="en-US" dirty="0"/>
          </a:p>
        </p:txBody>
      </p:sp>
      <p:sp>
        <p:nvSpPr>
          <p:cNvPr id="4" name="Slide Number Placeholder 3"/>
          <p:cNvSpPr>
            <a:spLocks noGrp="1"/>
          </p:cNvSpPr>
          <p:nvPr>
            <p:ph type="sldNum" sz="quarter" idx="10"/>
          </p:nvPr>
        </p:nvSpPr>
        <p:spPr/>
        <p:txBody>
          <a:bodyPr/>
          <a:lstStyle/>
          <a:p>
            <a:fld id="{F7D1FCE5-1F43-4DF3-B014-508B22690710}" type="slidenum">
              <a:rPr lang="en-US" smtClean="0"/>
              <a:t>18</a:t>
            </a:fld>
            <a:endParaRPr lang="en-US" dirty="0"/>
          </a:p>
        </p:txBody>
      </p:sp>
    </p:spTree>
    <p:extLst>
      <p:ext uri="{BB962C8B-B14F-4D97-AF65-F5344CB8AC3E}">
        <p14:creationId xmlns:p14="http://schemas.microsoft.com/office/powerpoint/2010/main" val="480370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34885"/>
            <a:ext cx="9144000" cy="1975077"/>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F92BC0-C567-4BE1-BF5F-1B88D03F612C}" type="datetimeFigureOut">
              <a:rPr lang="en-US" smtClean="0"/>
              <a:t>10/15/2014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3F99DA-61A7-426D-8052-0ED417F42615}" type="slidenum">
              <a:rPr lang="en-US" smtClean="0"/>
              <a:t>‹#›</a:t>
            </a:fld>
            <a:endParaRPr lang="en-US" dirty="0"/>
          </a:p>
        </p:txBody>
      </p:sp>
    </p:spTree>
    <p:extLst>
      <p:ext uri="{BB962C8B-B14F-4D97-AF65-F5344CB8AC3E}">
        <p14:creationId xmlns:p14="http://schemas.microsoft.com/office/powerpoint/2010/main" val="3864611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F92BC0-C567-4BE1-BF5F-1B88D03F612C}" type="datetimeFigureOut">
              <a:rPr lang="en-US" smtClean="0"/>
              <a:t>10/15/2014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3F99DA-61A7-426D-8052-0ED417F42615}" type="slidenum">
              <a:rPr lang="en-US" smtClean="0"/>
              <a:t>‹#›</a:t>
            </a:fld>
            <a:endParaRPr lang="en-US" dirty="0"/>
          </a:p>
        </p:txBody>
      </p:sp>
    </p:spTree>
    <p:extLst>
      <p:ext uri="{BB962C8B-B14F-4D97-AF65-F5344CB8AC3E}">
        <p14:creationId xmlns:p14="http://schemas.microsoft.com/office/powerpoint/2010/main" val="371757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75714" y="365125"/>
            <a:ext cx="2628900" cy="5811838"/>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838200" y="365125"/>
            <a:ext cx="6036129" cy="5811838"/>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3F92BC0-C567-4BE1-BF5F-1B88D03F612C}" type="datetimeFigureOut">
              <a:rPr lang="en-US" smtClean="0"/>
              <a:t>10/15/2014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3F99DA-61A7-426D-8052-0ED417F42615}" type="slidenum">
              <a:rPr lang="en-US" smtClean="0"/>
              <a:t>‹#›</a:t>
            </a:fld>
            <a:endParaRPr lang="en-US" dirty="0"/>
          </a:p>
        </p:txBody>
      </p:sp>
    </p:spTree>
    <p:extLst>
      <p:ext uri="{BB962C8B-B14F-4D97-AF65-F5344CB8AC3E}">
        <p14:creationId xmlns:p14="http://schemas.microsoft.com/office/powerpoint/2010/main" val="1476739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F92BC0-C567-4BE1-BF5F-1B88D03F612C}" type="datetimeFigureOut">
              <a:rPr lang="en-US" smtClean="0"/>
              <a:t>10/15/2014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3F99DA-61A7-426D-8052-0ED417F42615}" type="slidenum">
              <a:rPr lang="en-US" smtClean="0"/>
              <a:t>‹#›</a:t>
            </a:fld>
            <a:endParaRPr lang="en-US" dirty="0"/>
          </a:p>
        </p:txBody>
      </p:sp>
    </p:spTree>
    <p:extLst>
      <p:ext uri="{BB962C8B-B14F-4D97-AF65-F5344CB8AC3E}">
        <p14:creationId xmlns:p14="http://schemas.microsoft.com/office/powerpoint/2010/main" val="3206809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F92BC0-C567-4BE1-BF5F-1B88D03F612C}" type="datetimeFigureOut">
              <a:rPr lang="en-US" smtClean="0"/>
              <a:t>10/15/2014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3F99DA-61A7-426D-8052-0ED417F42615}" type="slidenum">
              <a:rPr lang="en-US" smtClean="0"/>
              <a:t>‹#›</a:t>
            </a:fld>
            <a:endParaRPr lang="en-US" dirty="0"/>
          </a:p>
        </p:txBody>
      </p:sp>
    </p:spTree>
    <p:extLst>
      <p:ext uri="{BB962C8B-B14F-4D97-AF65-F5344CB8AC3E}">
        <p14:creationId xmlns:p14="http://schemas.microsoft.com/office/powerpoint/2010/main" val="406834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F92BC0-C567-4BE1-BF5F-1B88D03F612C}" type="datetimeFigureOut">
              <a:rPr lang="en-US" smtClean="0"/>
              <a:t>10/15/2014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3F99DA-61A7-426D-8052-0ED417F42615}" type="slidenum">
              <a:rPr lang="en-US" smtClean="0"/>
              <a:t>‹#›</a:t>
            </a:fld>
            <a:endParaRPr lang="en-US" dirty="0"/>
          </a:p>
        </p:txBody>
      </p:sp>
    </p:spTree>
    <p:extLst>
      <p:ext uri="{BB962C8B-B14F-4D97-AF65-F5344CB8AC3E}">
        <p14:creationId xmlns:p14="http://schemas.microsoft.com/office/powerpoint/2010/main" val="3447324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F92BC0-C567-4BE1-BF5F-1B88D03F612C}" type="datetimeFigureOut">
              <a:rPr lang="en-US" smtClean="0"/>
              <a:t>10/15/2014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F3F99DA-61A7-426D-8052-0ED417F42615}" type="slidenum">
              <a:rPr lang="en-US" smtClean="0"/>
              <a:t>‹#›</a:t>
            </a:fld>
            <a:endParaRPr lang="en-US" dirty="0"/>
          </a:p>
        </p:txBody>
      </p:sp>
    </p:spTree>
    <p:extLst>
      <p:ext uri="{BB962C8B-B14F-4D97-AF65-F5344CB8AC3E}">
        <p14:creationId xmlns:p14="http://schemas.microsoft.com/office/powerpoint/2010/main" val="2911678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F92BC0-C567-4BE1-BF5F-1B88D03F612C}" type="datetimeFigureOut">
              <a:rPr lang="en-US" smtClean="0"/>
              <a:t>10/15/2014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F3F99DA-61A7-426D-8052-0ED417F42615}" type="slidenum">
              <a:rPr lang="en-US" smtClean="0"/>
              <a:t>‹#›</a:t>
            </a:fld>
            <a:endParaRPr lang="en-US" dirty="0"/>
          </a:p>
        </p:txBody>
      </p:sp>
    </p:spTree>
    <p:extLst>
      <p:ext uri="{BB962C8B-B14F-4D97-AF65-F5344CB8AC3E}">
        <p14:creationId xmlns:p14="http://schemas.microsoft.com/office/powerpoint/2010/main" val="184723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F92BC0-C567-4BE1-BF5F-1B88D03F612C}" type="datetimeFigureOut">
              <a:rPr lang="en-US" smtClean="0"/>
              <a:t>10/15/2014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F3F99DA-61A7-426D-8052-0ED417F42615}" type="slidenum">
              <a:rPr lang="en-US" smtClean="0"/>
              <a:t>‹#›</a:t>
            </a:fld>
            <a:endParaRPr lang="en-US" dirty="0"/>
          </a:p>
        </p:txBody>
      </p:sp>
    </p:spTree>
    <p:extLst>
      <p:ext uri="{BB962C8B-B14F-4D97-AF65-F5344CB8AC3E}">
        <p14:creationId xmlns:p14="http://schemas.microsoft.com/office/powerpoint/2010/main" val="2802209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1600" y="1534886"/>
            <a:ext cx="6172200" cy="43341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F92BC0-C567-4BE1-BF5F-1B88D03F612C}" type="datetimeFigureOut">
              <a:rPr lang="en-US" smtClean="0"/>
              <a:t>10/15/2014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3F99DA-61A7-426D-8052-0ED417F42615}" type="slidenum">
              <a:rPr lang="en-US" smtClean="0"/>
              <a:t>‹#›</a:t>
            </a:fld>
            <a:endParaRPr lang="en-US" dirty="0"/>
          </a:p>
        </p:txBody>
      </p:sp>
    </p:spTree>
    <p:extLst>
      <p:ext uri="{BB962C8B-B14F-4D97-AF65-F5344CB8AC3E}">
        <p14:creationId xmlns:p14="http://schemas.microsoft.com/office/powerpoint/2010/main" val="1572517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1600" y="1583871"/>
            <a:ext cx="6172200" cy="428511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F92BC0-C567-4BE1-BF5F-1B88D03F612C}" type="datetimeFigureOut">
              <a:rPr lang="en-US" smtClean="0"/>
              <a:t>10/15/2014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3F99DA-61A7-426D-8052-0ED417F42615}" type="slidenum">
              <a:rPr lang="en-US" smtClean="0"/>
              <a:t>‹#›</a:t>
            </a:fld>
            <a:endParaRPr lang="en-US" dirty="0"/>
          </a:p>
        </p:txBody>
      </p:sp>
    </p:spTree>
    <p:extLst>
      <p:ext uri="{BB962C8B-B14F-4D97-AF65-F5344CB8AC3E}">
        <p14:creationId xmlns:p14="http://schemas.microsoft.com/office/powerpoint/2010/main" val="3516292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9000">
              <a:schemeClr val="accent1">
                <a:lumMod val="5000"/>
                <a:lumOff val="95000"/>
              </a:schemeClr>
            </a:gs>
            <a:gs pos="100000">
              <a:schemeClr val="accent4">
                <a:lumMod val="60000"/>
                <a:lumOff val="40000"/>
              </a:schemeClr>
            </a:gs>
          </a:gsLst>
          <a:lin ang="81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88773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F92BC0-C567-4BE1-BF5F-1B88D03F612C}" type="datetimeFigureOut">
              <a:rPr lang="en-US" smtClean="0"/>
              <a:t>10/15/2014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3F99DA-61A7-426D-8052-0ED417F42615}" type="slidenum">
              <a:rPr lang="en-US" smtClean="0"/>
              <a:t>‹#›</a:t>
            </a:fld>
            <a:endParaRPr lang="en-US" dirty="0"/>
          </a:p>
        </p:txBody>
      </p:sp>
      <p:graphicFrame>
        <p:nvGraphicFramePr>
          <p:cNvPr id="7" name="Object 6"/>
          <p:cNvGraphicFramePr>
            <a:graphicFrameLocks noChangeAspect="1"/>
          </p:cNvGraphicFramePr>
          <p:nvPr userDrawn="1">
            <p:extLst>
              <p:ext uri="{D42A27DB-BD31-4B8C-83A1-F6EECF244321}">
                <p14:modId xmlns:p14="http://schemas.microsoft.com/office/powerpoint/2010/main" val="574927931"/>
              </p:ext>
            </p:extLst>
          </p:nvPr>
        </p:nvGraphicFramePr>
        <p:xfrm>
          <a:off x="9715500" y="138113"/>
          <a:ext cx="2235200" cy="1422400"/>
        </p:xfrm>
        <a:graphic>
          <a:graphicData uri="http://schemas.openxmlformats.org/presentationml/2006/ole">
            <mc:AlternateContent xmlns:mc="http://schemas.openxmlformats.org/markup-compatibility/2006">
              <mc:Choice xmlns:v="urn:schemas-microsoft-com:vml" Requires="v">
                <p:oleObj spid="_x0000_s1042" name="Image" r:id="rId14" imgW="2234880" imgH="1422000" progId="Photoshop.Image.13">
                  <p:embed/>
                </p:oleObj>
              </mc:Choice>
              <mc:Fallback>
                <p:oleObj name="Image" r:id="rId14" imgW="2234880" imgH="1422000" progId="Photoshop.Image.13">
                  <p:embed/>
                  <p:pic>
                    <p:nvPicPr>
                      <p:cNvPr id="0" name=""/>
                      <p:cNvPicPr/>
                      <p:nvPr/>
                    </p:nvPicPr>
                    <p:blipFill>
                      <a:blip r:embed="rId15"/>
                      <a:stretch>
                        <a:fillRect/>
                      </a:stretch>
                    </p:blipFill>
                    <p:spPr>
                      <a:xfrm>
                        <a:off x="9715500" y="138113"/>
                        <a:ext cx="2235200" cy="1422400"/>
                      </a:xfrm>
                      <a:prstGeom prst="rect">
                        <a:avLst/>
                      </a:prstGeom>
                    </p:spPr>
                  </p:pic>
                </p:oleObj>
              </mc:Fallback>
            </mc:AlternateContent>
          </a:graphicData>
        </a:graphic>
      </p:graphicFrame>
    </p:spTree>
    <p:extLst>
      <p:ext uri="{BB962C8B-B14F-4D97-AF65-F5344CB8AC3E}">
        <p14:creationId xmlns:p14="http://schemas.microsoft.com/office/powerpoint/2010/main" val="71737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package" Target="../embeddings/Microsoft_Word_Document2.docx"/></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package" Target="../embeddings/Microsoft_Word_Document3.docx"/></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Word_Document5.docx"/><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9.emf"/><Relationship Id="rId5" Type="http://schemas.openxmlformats.org/officeDocument/2006/relationships/package" Target="../embeddings/Microsoft_Word_Document6.docx"/><Relationship Id="rId4" Type="http://schemas.openxmlformats.org/officeDocument/2006/relationships/image" Target="../media/image8.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 Usability Assessment of EBSCO Discovery Service</a:t>
            </a:r>
            <a:endParaRPr lang="en-US" dirty="0"/>
          </a:p>
        </p:txBody>
      </p:sp>
      <p:sp>
        <p:nvSpPr>
          <p:cNvPr id="3" name="Subtitle 2"/>
          <p:cNvSpPr>
            <a:spLocks noGrp="1"/>
          </p:cNvSpPr>
          <p:nvPr>
            <p:ph type="subTitle" idx="1"/>
          </p:nvPr>
        </p:nvSpPr>
        <p:spPr/>
        <p:txBody>
          <a:bodyPr/>
          <a:lstStyle/>
          <a:p>
            <a:r>
              <a:rPr lang="en-US" dirty="0" smtClean="0"/>
              <a:t>David Comeaux – Web Development Librarian</a:t>
            </a:r>
          </a:p>
          <a:p>
            <a:r>
              <a:rPr lang="en-US" dirty="0" smtClean="0"/>
              <a:t>Emily Frank – Instructional Technologies Librarian</a:t>
            </a:r>
          </a:p>
          <a:p>
            <a:r>
              <a:rPr lang="en-US" dirty="0" smtClean="0"/>
              <a:t>Mike Waugh – Systems Librarian</a:t>
            </a:r>
            <a:endParaRPr lang="en-US" dirty="0"/>
          </a:p>
        </p:txBody>
      </p:sp>
    </p:spTree>
    <p:extLst>
      <p:ext uri="{BB962C8B-B14F-4D97-AF65-F5344CB8AC3E}">
        <p14:creationId xmlns:p14="http://schemas.microsoft.com/office/powerpoint/2010/main" val="2351302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Survey</a:t>
            </a:r>
            <a:endParaRPr lang="en-US" dirty="0"/>
          </a:p>
        </p:txBody>
      </p:sp>
      <p:sp>
        <p:nvSpPr>
          <p:cNvPr id="3" name="Content Placeholder 2"/>
          <p:cNvSpPr>
            <a:spLocks noGrp="1"/>
          </p:cNvSpPr>
          <p:nvPr>
            <p:ph idx="1"/>
          </p:nvPr>
        </p:nvSpPr>
        <p:spPr>
          <a:xfrm>
            <a:off x="838200" y="1825624"/>
            <a:ext cx="10515600" cy="5032375"/>
          </a:xfrm>
        </p:spPr>
        <p:txBody>
          <a:bodyPr>
            <a:normAutofit fontScale="47500" lnSpcReduction="20000"/>
          </a:bodyPr>
          <a:lstStyle/>
          <a:p>
            <a:pPr>
              <a:spcBef>
                <a:spcPts val="100"/>
              </a:spcBef>
              <a:spcAft>
                <a:spcPts val="600"/>
              </a:spcAft>
              <a:buNone/>
            </a:pPr>
            <a:r>
              <a:rPr lang="en-US" sz="4900" dirty="0" smtClean="0"/>
              <a:t>1) In </a:t>
            </a:r>
            <a:r>
              <a:rPr lang="en-US" sz="4900" dirty="0"/>
              <a:t>general, do you find what you're looking for in Discovery?</a:t>
            </a:r>
          </a:p>
          <a:p>
            <a:pPr lvl="1">
              <a:spcBef>
                <a:spcPts val="100"/>
              </a:spcBef>
              <a:spcAft>
                <a:spcPts val="600"/>
              </a:spcAft>
            </a:pPr>
            <a:r>
              <a:rPr lang="en-US" sz="4500" dirty="0"/>
              <a:t>Always</a:t>
            </a:r>
          </a:p>
          <a:p>
            <a:pPr lvl="1">
              <a:spcBef>
                <a:spcPts val="100"/>
              </a:spcBef>
              <a:spcAft>
                <a:spcPts val="600"/>
              </a:spcAft>
            </a:pPr>
            <a:r>
              <a:rPr lang="en-US" sz="4500" dirty="0"/>
              <a:t>Often</a:t>
            </a:r>
          </a:p>
          <a:p>
            <a:pPr lvl="1">
              <a:spcBef>
                <a:spcPts val="100"/>
              </a:spcBef>
              <a:spcAft>
                <a:spcPts val="600"/>
              </a:spcAft>
            </a:pPr>
            <a:r>
              <a:rPr lang="en-US" sz="4500" dirty="0"/>
              <a:t>Rarely</a:t>
            </a:r>
          </a:p>
          <a:p>
            <a:pPr lvl="1">
              <a:spcBef>
                <a:spcPts val="100"/>
              </a:spcBef>
              <a:spcAft>
                <a:spcPts val="600"/>
              </a:spcAft>
            </a:pPr>
            <a:r>
              <a:rPr lang="en-US" sz="4500" dirty="0" smtClean="0"/>
              <a:t>Never</a:t>
            </a:r>
            <a:endParaRPr lang="en-US" sz="4500" dirty="0"/>
          </a:p>
          <a:p>
            <a:pPr>
              <a:spcBef>
                <a:spcPts val="100"/>
              </a:spcBef>
              <a:spcAft>
                <a:spcPts val="600"/>
              </a:spcAft>
              <a:buNone/>
            </a:pPr>
            <a:r>
              <a:rPr lang="en-US" sz="4900" dirty="0" smtClean="0"/>
              <a:t>2) How </a:t>
            </a:r>
            <a:r>
              <a:rPr lang="en-US" sz="4900" dirty="0"/>
              <a:t>easy or difficult is Discovery to use?</a:t>
            </a:r>
          </a:p>
          <a:p>
            <a:pPr lvl="1">
              <a:spcBef>
                <a:spcPts val="100"/>
              </a:spcBef>
              <a:spcAft>
                <a:spcPts val="600"/>
              </a:spcAft>
            </a:pPr>
            <a:r>
              <a:rPr lang="en-US" sz="4500" dirty="0"/>
              <a:t>Easy</a:t>
            </a:r>
          </a:p>
          <a:p>
            <a:pPr lvl="1">
              <a:spcBef>
                <a:spcPts val="100"/>
              </a:spcBef>
            </a:pPr>
            <a:r>
              <a:rPr lang="en-US" sz="4500" dirty="0"/>
              <a:t>Moderate</a:t>
            </a:r>
          </a:p>
          <a:p>
            <a:pPr lvl="1">
              <a:spcBef>
                <a:spcPts val="100"/>
              </a:spcBef>
              <a:spcAft>
                <a:spcPts val="600"/>
              </a:spcAft>
            </a:pPr>
            <a:r>
              <a:rPr lang="en-US" sz="4500" dirty="0"/>
              <a:t>Difficult</a:t>
            </a:r>
          </a:p>
          <a:p>
            <a:pPr>
              <a:spcBef>
                <a:spcPts val="100"/>
              </a:spcBef>
              <a:spcAft>
                <a:spcPts val="600"/>
              </a:spcAft>
              <a:buNone/>
            </a:pPr>
            <a:r>
              <a:rPr lang="en-US" sz="4900" dirty="0" smtClean="0"/>
              <a:t>3) How </a:t>
            </a:r>
            <a:r>
              <a:rPr lang="en-US" sz="4900" dirty="0"/>
              <a:t>can Discovery be improved?</a:t>
            </a:r>
          </a:p>
          <a:p>
            <a:pPr>
              <a:spcBef>
                <a:spcPts val="100"/>
              </a:spcBef>
              <a:spcAft>
                <a:spcPts val="600"/>
              </a:spcAft>
              <a:buNone/>
            </a:pPr>
            <a:r>
              <a:rPr lang="en-US" sz="4900" dirty="0" smtClean="0"/>
              <a:t>4) Please </a:t>
            </a:r>
            <a:r>
              <a:rPr lang="en-US" sz="4900" dirty="0"/>
              <a:t>select your status:</a:t>
            </a:r>
          </a:p>
          <a:p>
            <a:pPr lvl="1">
              <a:spcBef>
                <a:spcPts val="100"/>
              </a:spcBef>
              <a:spcAft>
                <a:spcPts val="600"/>
              </a:spcAft>
            </a:pPr>
            <a:r>
              <a:rPr lang="en-US" sz="4500" dirty="0"/>
              <a:t>Undergraduate student</a:t>
            </a:r>
          </a:p>
          <a:p>
            <a:pPr lvl="1">
              <a:spcBef>
                <a:spcPts val="100"/>
              </a:spcBef>
              <a:spcAft>
                <a:spcPts val="600"/>
              </a:spcAft>
            </a:pPr>
            <a:r>
              <a:rPr lang="en-US" sz="4500" dirty="0"/>
              <a:t>Graduate student</a:t>
            </a:r>
          </a:p>
          <a:p>
            <a:pPr lvl="1">
              <a:spcBef>
                <a:spcPts val="100"/>
              </a:spcBef>
              <a:spcAft>
                <a:spcPts val="600"/>
              </a:spcAft>
            </a:pPr>
            <a:r>
              <a:rPr lang="en-US" sz="4500" dirty="0"/>
              <a:t>Faculty</a:t>
            </a:r>
          </a:p>
          <a:p>
            <a:pPr lvl="1">
              <a:spcBef>
                <a:spcPts val="100"/>
              </a:spcBef>
              <a:spcAft>
                <a:spcPts val="600"/>
              </a:spcAft>
            </a:pPr>
            <a:r>
              <a:rPr lang="en-US" sz="4500" dirty="0"/>
              <a:t>Other</a:t>
            </a:r>
          </a:p>
          <a:p>
            <a:pPr>
              <a:spcBef>
                <a:spcPts val="100"/>
              </a:spcBef>
            </a:pPr>
            <a:endParaRPr lang="en-US" dirty="0"/>
          </a:p>
        </p:txBody>
      </p:sp>
    </p:spTree>
    <p:extLst>
      <p:ext uri="{BB962C8B-B14F-4D97-AF65-F5344CB8AC3E}">
        <p14:creationId xmlns:p14="http://schemas.microsoft.com/office/powerpoint/2010/main" val="999320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User Survey </a:t>
            </a:r>
            <a:r>
              <a:rPr lang="en-US" dirty="0" smtClean="0"/>
              <a:t>Dialog in EDS</a:t>
            </a:r>
            <a:endParaRPr lang="en-US" dirty="0"/>
          </a:p>
        </p:txBody>
      </p:sp>
      <p:sp>
        <p:nvSpPr>
          <p:cNvPr id="5" name="Content Placeholder 4"/>
          <p:cNvSpPr>
            <a:spLocks noGrp="1"/>
          </p:cNvSpPr>
          <p:nvPr>
            <p:ph idx="1"/>
          </p:nvPr>
        </p:nvSpPr>
        <p:spPr/>
        <p:txBody>
          <a:bodyPr/>
          <a:lstStyle/>
          <a:p>
            <a:r>
              <a:rPr lang="en-US" dirty="0" smtClean="0"/>
              <a:t>Survey placard came from </a:t>
            </a:r>
            <a:r>
              <a:rPr lang="en-US" dirty="0" smtClean="0"/>
              <a:t>javascript</a:t>
            </a:r>
            <a:r>
              <a:rPr lang="en-US" dirty="0" smtClean="0"/>
              <a:t> code in EDS wiki</a:t>
            </a:r>
          </a:p>
          <a:p>
            <a:pPr lvl="1"/>
            <a:r>
              <a:rPr lang="en-US" dirty="0" smtClean="0"/>
              <a:t>“Survey dialog with display delay and cookies”</a:t>
            </a:r>
          </a:p>
          <a:p>
            <a:r>
              <a:rPr lang="en-US" dirty="0" smtClean="0"/>
              <a:t>Options to make it so that it won’t pop up multiple times for same user</a:t>
            </a:r>
          </a:p>
          <a:p>
            <a:r>
              <a:rPr lang="en-US" dirty="0" smtClean="0"/>
              <a:t>Tested in test profile</a:t>
            </a:r>
          </a:p>
          <a:p>
            <a:r>
              <a:rPr lang="en-US" dirty="0"/>
              <a:t>C</a:t>
            </a:r>
            <a:r>
              <a:rPr lang="en-US" dirty="0" smtClean="0"/>
              <a:t>ustomized the look and feel</a:t>
            </a:r>
          </a:p>
          <a:p>
            <a:r>
              <a:rPr lang="en-US" dirty="0" smtClean="0"/>
              <a:t>Submitted for review by Web Committee</a:t>
            </a:r>
          </a:p>
          <a:p>
            <a:endParaRPr lang="en-US" dirty="0"/>
          </a:p>
        </p:txBody>
      </p:sp>
    </p:spTree>
    <p:extLst>
      <p:ext uri="{BB962C8B-B14F-4D97-AF65-F5344CB8AC3E}">
        <p14:creationId xmlns:p14="http://schemas.microsoft.com/office/powerpoint/2010/main" val="3593358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a:stretch>
            <a:fillRect/>
          </a:stretch>
        </p:blipFill>
        <p:spPr>
          <a:xfrm>
            <a:off x="418406" y="1032005"/>
            <a:ext cx="11551921" cy="3061794"/>
          </a:xfrm>
          <a:prstGeom prst="rect">
            <a:avLst/>
          </a:prstGeom>
        </p:spPr>
      </p:pic>
    </p:spTree>
    <p:extLst>
      <p:ext uri="{BB962C8B-B14F-4D97-AF65-F5344CB8AC3E}">
        <p14:creationId xmlns:p14="http://schemas.microsoft.com/office/powerpoint/2010/main" val="4247815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Survey</a:t>
            </a:r>
            <a:endParaRPr lang="en-US" dirty="0"/>
          </a:p>
        </p:txBody>
      </p:sp>
      <p:sp>
        <p:nvSpPr>
          <p:cNvPr id="3" name="Content Placeholder 2"/>
          <p:cNvSpPr>
            <a:spLocks noGrp="1"/>
          </p:cNvSpPr>
          <p:nvPr>
            <p:ph idx="1"/>
          </p:nvPr>
        </p:nvSpPr>
        <p:spPr/>
        <p:txBody>
          <a:bodyPr/>
          <a:lstStyle/>
          <a:p>
            <a:r>
              <a:rPr lang="en-US" dirty="0"/>
              <a:t>Ran 10:45 AM April 21 - 3:30 PM May 1</a:t>
            </a:r>
          </a:p>
          <a:p>
            <a:r>
              <a:rPr lang="en-US" dirty="0"/>
              <a:t>Number of EDS sessions during survey: 10,801</a:t>
            </a:r>
          </a:p>
          <a:p>
            <a:r>
              <a:rPr lang="en-US" dirty="0"/>
              <a:t>Full-time enrollment for Spring 2014:</a:t>
            </a:r>
          </a:p>
          <a:p>
            <a:pPr lvl="1"/>
            <a:r>
              <a:rPr lang="en-US" dirty="0" smtClean="0"/>
              <a:t>Undergrads: 20,609</a:t>
            </a:r>
          </a:p>
          <a:p>
            <a:pPr lvl="1"/>
            <a:r>
              <a:rPr lang="en-US" dirty="0" smtClean="0"/>
              <a:t>Grads: 3,112</a:t>
            </a:r>
          </a:p>
          <a:p>
            <a:r>
              <a:rPr lang="en-US" dirty="0" smtClean="0"/>
              <a:t>Response:</a:t>
            </a:r>
            <a:endParaRPr lang="en-US" dirty="0"/>
          </a:p>
        </p:txBody>
      </p:sp>
      <p:graphicFrame>
        <p:nvGraphicFramePr>
          <p:cNvPr id="4" name="Object 5"/>
          <p:cNvGraphicFramePr>
            <a:graphicFrameLocks noChangeAspect="1"/>
          </p:cNvGraphicFramePr>
          <p:nvPr>
            <p:extLst>
              <p:ext uri="{D42A27DB-BD31-4B8C-83A1-F6EECF244321}">
                <p14:modId xmlns:p14="http://schemas.microsoft.com/office/powerpoint/2010/main" val="3203429548"/>
              </p:ext>
            </p:extLst>
          </p:nvPr>
        </p:nvGraphicFramePr>
        <p:xfrm>
          <a:off x="1054100" y="4602163"/>
          <a:ext cx="10904538" cy="2960688"/>
        </p:xfrm>
        <a:graphic>
          <a:graphicData uri="http://schemas.openxmlformats.org/presentationml/2006/ole">
            <mc:AlternateContent xmlns:mc="http://schemas.openxmlformats.org/markup-compatibility/2006">
              <mc:Choice xmlns:v="urn:schemas-microsoft-com:vml" Requires="v">
                <p:oleObj spid="_x0000_s8203" name="Document" r:id="rId4" imgW="6105850" imgH="1660252" progId="Word.Document.12">
                  <p:embed/>
                </p:oleObj>
              </mc:Choice>
              <mc:Fallback>
                <p:oleObj name="Document" r:id="rId4" imgW="6105850" imgH="1660252" progId="Word.Document.12">
                  <p:embed/>
                  <p:pic>
                    <p:nvPicPr>
                      <p:cNvPr id="0" name=""/>
                      <p:cNvPicPr>
                        <a:picLocks noChangeAspect="1" noChangeArrowheads="1"/>
                      </p:cNvPicPr>
                      <p:nvPr/>
                    </p:nvPicPr>
                    <p:blipFill>
                      <a:blip r:embed="rId5"/>
                      <a:srcRect/>
                      <a:stretch>
                        <a:fillRect/>
                      </a:stretch>
                    </p:blipFill>
                    <p:spPr bwMode="auto">
                      <a:xfrm>
                        <a:off x="1054100" y="4602163"/>
                        <a:ext cx="10904538" cy="296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835143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Survey</a:t>
            </a:r>
            <a:endParaRPr lang="en-US" dirty="0"/>
          </a:p>
        </p:txBody>
      </p:sp>
      <p:sp>
        <p:nvSpPr>
          <p:cNvPr id="3" name="Content Placeholder 2"/>
          <p:cNvSpPr>
            <a:spLocks noGrp="1"/>
          </p:cNvSpPr>
          <p:nvPr>
            <p:ph idx="1"/>
          </p:nvPr>
        </p:nvSpPr>
        <p:spPr/>
        <p:txBody>
          <a:bodyPr/>
          <a:lstStyle/>
          <a:p>
            <a:r>
              <a:rPr lang="en-US" dirty="0" smtClean="0"/>
              <a:t>In </a:t>
            </a:r>
            <a:r>
              <a:rPr lang="en-US" dirty="0"/>
              <a:t>general, do you find what you’re looking for in Discovery?</a:t>
            </a:r>
          </a:p>
        </p:txBody>
      </p:sp>
      <p:graphicFrame>
        <p:nvGraphicFramePr>
          <p:cNvPr id="4" name="Object 2"/>
          <p:cNvGraphicFramePr>
            <a:graphicFrameLocks noChangeAspect="1"/>
          </p:cNvGraphicFramePr>
          <p:nvPr>
            <p:extLst>
              <p:ext uri="{D42A27DB-BD31-4B8C-83A1-F6EECF244321}">
                <p14:modId xmlns:p14="http://schemas.microsoft.com/office/powerpoint/2010/main" val="1029307033"/>
              </p:ext>
            </p:extLst>
          </p:nvPr>
        </p:nvGraphicFramePr>
        <p:xfrm>
          <a:off x="1024220" y="3048000"/>
          <a:ext cx="9168540" cy="2298700"/>
        </p:xfrm>
        <a:graphic>
          <a:graphicData uri="http://schemas.openxmlformats.org/presentationml/2006/ole">
            <mc:AlternateContent xmlns:mc="http://schemas.openxmlformats.org/markup-compatibility/2006">
              <mc:Choice xmlns:v="urn:schemas-microsoft-com:vml" Requires="v">
                <p:oleObj spid="_x0000_s7180" name="Document" r:id="rId4" imgW="6105850" imgH="1527202" progId="Word.Document.12">
                  <p:embed/>
                </p:oleObj>
              </mc:Choice>
              <mc:Fallback>
                <p:oleObj name="Document" r:id="rId4" imgW="6105850" imgH="1527202" progId="Word.Document.12">
                  <p:embed/>
                  <p:pic>
                    <p:nvPicPr>
                      <p:cNvPr id="0" name=""/>
                      <p:cNvPicPr>
                        <a:picLocks noChangeAspect="1" noChangeArrowheads="1"/>
                      </p:cNvPicPr>
                      <p:nvPr/>
                    </p:nvPicPr>
                    <p:blipFill>
                      <a:blip r:embed="rId5"/>
                      <a:srcRect/>
                      <a:stretch>
                        <a:fillRect/>
                      </a:stretch>
                    </p:blipFill>
                    <p:spPr bwMode="auto">
                      <a:xfrm>
                        <a:off x="1024220" y="3048000"/>
                        <a:ext cx="9168540" cy="2298700"/>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1064562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Survey</a:t>
            </a:r>
            <a:endParaRPr lang="en-US" dirty="0"/>
          </a:p>
        </p:txBody>
      </p:sp>
      <p:sp>
        <p:nvSpPr>
          <p:cNvPr id="3" name="Content Placeholder 2"/>
          <p:cNvSpPr>
            <a:spLocks noGrp="1"/>
          </p:cNvSpPr>
          <p:nvPr>
            <p:ph idx="1"/>
          </p:nvPr>
        </p:nvSpPr>
        <p:spPr/>
        <p:txBody>
          <a:bodyPr/>
          <a:lstStyle/>
          <a:p>
            <a:r>
              <a:rPr lang="en-US" dirty="0" smtClean="0"/>
              <a:t>How </a:t>
            </a:r>
            <a:r>
              <a:rPr lang="en-US" dirty="0"/>
              <a:t>easy or difficult is Discovery to use</a:t>
            </a:r>
            <a:r>
              <a:rPr lang="en-US" dirty="0" smtClean="0"/>
              <a:t>?</a:t>
            </a:r>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95865602"/>
              </p:ext>
            </p:extLst>
          </p:nvPr>
        </p:nvGraphicFramePr>
        <p:xfrm>
          <a:off x="1081074" y="2667000"/>
          <a:ext cx="9107501" cy="2019300"/>
        </p:xfrm>
        <a:graphic>
          <a:graphicData uri="http://schemas.openxmlformats.org/presentationml/2006/ole">
            <mc:AlternateContent xmlns:mc="http://schemas.openxmlformats.org/markup-compatibility/2006">
              <mc:Choice xmlns:v="urn:schemas-microsoft-com:vml" Requires="v">
                <p:oleObj spid="_x0000_s6156" name="Document" r:id="rId3" imgW="5949456" imgH="1319356" progId="Word.Document.12">
                  <p:embed/>
                </p:oleObj>
              </mc:Choice>
              <mc:Fallback>
                <p:oleObj name="Document" r:id="rId3" imgW="5949456" imgH="1319356" progId="Word.Document.12">
                  <p:embed/>
                  <p:pic>
                    <p:nvPicPr>
                      <p:cNvPr id="0" name=""/>
                      <p:cNvPicPr/>
                      <p:nvPr/>
                    </p:nvPicPr>
                    <p:blipFill>
                      <a:blip r:embed="rId4"/>
                      <a:stretch>
                        <a:fillRect/>
                      </a:stretch>
                    </p:blipFill>
                    <p:spPr>
                      <a:xfrm>
                        <a:off x="1081074" y="2667000"/>
                        <a:ext cx="9107501" cy="2019300"/>
                      </a:xfrm>
                      <a:prstGeom prst="rect">
                        <a:avLst/>
                      </a:prstGeom>
                    </p:spPr>
                  </p:pic>
                </p:oleObj>
              </mc:Fallback>
            </mc:AlternateContent>
          </a:graphicData>
        </a:graphic>
      </p:graphicFrame>
    </p:spTree>
    <p:extLst>
      <p:ext uri="{BB962C8B-B14F-4D97-AF65-F5344CB8AC3E}">
        <p14:creationId xmlns:p14="http://schemas.microsoft.com/office/powerpoint/2010/main" val="3133521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Survey</a:t>
            </a:r>
            <a:endParaRPr lang="en-US" dirty="0"/>
          </a:p>
        </p:txBody>
      </p:sp>
      <p:sp>
        <p:nvSpPr>
          <p:cNvPr id="3" name="Content Placeholder 2"/>
          <p:cNvSpPr>
            <a:spLocks noGrp="1"/>
          </p:cNvSpPr>
          <p:nvPr>
            <p:ph idx="1"/>
          </p:nvPr>
        </p:nvSpPr>
        <p:spPr/>
        <p:txBody>
          <a:bodyPr/>
          <a:lstStyle/>
          <a:p>
            <a:r>
              <a:rPr lang="en-US" dirty="0" smtClean="0"/>
              <a:t>How </a:t>
            </a:r>
            <a:r>
              <a:rPr lang="en-US" dirty="0"/>
              <a:t>can Discovery be </a:t>
            </a:r>
            <a:r>
              <a:rPr lang="en-US" dirty="0" smtClean="0"/>
              <a:t>improved?</a:t>
            </a:r>
            <a:endParaRPr lang="en-US" dirty="0"/>
          </a:p>
        </p:txBody>
      </p:sp>
      <p:graphicFrame>
        <p:nvGraphicFramePr>
          <p:cNvPr id="4" name="Object 2"/>
          <p:cNvGraphicFramePr>
            <a:graphicFrameLocks noChangeAspect="1"/>
          </p:cNvGraphicFramePr>
          <p:nvPr>
            <p:extLst>
              <p:ext uri="{D42A27DB-BD31-4B8C-83A1-F6EECF244321}">
                <p14:modId xmlns:p14="http://schemas.microsoft.com/office/powerpoint/2010/main" val="3897334831"/>
              </p:ext>
            </p:extLst>
          </p:nvPr>
        </p:nvGraphicFramePr>
        <p:xfrm>
          <a:off x="1079500" y="2501900"/>
          <a:ext cx="10325100" cy="2222500"/>
        </p:xfrm>
        <a:graphic>
          <a:graphicData uri="http://schemas.openxmlformats.org/presentationml/2006/ole">
            <mc:AlternateContent xmlns:mc="http://schemas.openxmlformats.org/markup-compatibility/2006">
              <mc:Choice xmlns:v="urn:schemas-microsoft-com:vml" Requires="v">
                <p:oleObj spid="_x0000_s5145" name="Document" r:id="rId3" imgW="6105850" imgH="1309647" progId="Word.Document.12">
                  <p:embed/>
                </p:oleObj>
              </mc:Choice>
              <mc:Fallback>
                <p:oleObj name="Document" r:id="rId3" imgW="6105850" imgH="1309647" progId="Word.Document.12">
                  <p:embed/>
                  <p:pic>
                    <p:nvPicPr>
                      <p:cNvPr id="0" name=""/>
                      <p:cNvPicPr>
                        <a:picLocks noChangeAspect="1" noChangeArrowheads="1"/>
                      </p:cNvPicPr>
                      <p:nvPr/>
                    </p:nvPicPr>
                    <p:blipFill>
                      <a:blip r:embed="rId4"/>
                      <a:srcRect/>
                      <a:stretch>
                        <a:fillRect/>
                      </a:stretch>
                    </p:blipFill>
                    <p:spPr bwMode="auto">
                      <a:xfrm>
                        <a:off x="1079500" y="2501900"/>
                        <a:ext cx="10325100" cy="2222500"/>
                      </a:xfrm>
                      <a:prstGeom prst="rect">
                        <a:avLst/>
                      </a:prstGeom>
                      <a:noFill/>
                      <a:ln>
                        <a:noFill/>
                      </a:ln>
                      <a:effectLs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236116606"/>
              </p:ext>
            </p:extLst>
          </p:nvPr>
        </p:nvGraphicFramePr>
        <p:xfrm>
          <a:off x="4499846" y="2401094"/>
          <a:ext cx="9872507" cy="3200400"/>
        </p:xfrm>
        <a:graphic>
          <a:graphicData uri="http://schemas.openxmlformats.org/presentationml/2006/ole">
            <mc:AlternateContent xmlns:mc="http://schemas.openxmlformats.org/markup-compatibility/2006">
              <mc:Choice xmlns:v="urn:schemas-microsoft-com:vml" Requires="v">
                <p:oleObj spid="_x0000_s5146" name="Document" r:id="rId5" imgW="5949456" imgH="1928151" progId="Word.Document.12">
                  <p:embed/>
                </p:oleObj>
              </mc:Choice>
              <mc:Fallback>
                <p:oleObj name="Document" r:id="rId5" imgW="5949456" imgH="1928151" progId="Word.Document.12">
                  <p:embed/>
                  <p:pic>
                    <p:nvPicPr>
                      <p:cNvPr id="0" name=""/>
                      <p:cNvPicPr/>
                      <p:nvPr/>
                    </p:nvPicPr>
                    <p:blipFill>
                      <a:blip r:embed="rId6"/>
                      <a:stretch>
                        <a:fillRect/>
                      </a:stretch>
                    </p:blipFill>
                    <p:spPr>
                      <a:xfrm>
                        <a:off x="4499846" y="2401094"/>
                        <a:ext cx="9872507" cy="3200400"/>
                      </a:xfrm>
                      <a:prstGeom prst="rect">
                        <a:avLst/>
                      </a:prstGeom>
                    </p:spPr>
                  </p:pic>
                </p:oleObj>
              </mc:Fallback>
            </mc:AlternateContent>
          </a:graphicData>
        </a:graphic>
      </p:graphicFrame>
    </p:spTree>
    <p:extLst>
      <p:ext uri="{BB962C8B-B14F-4D97-AF65-F5344CB8AC3E}">
        <p14:creationId xmlns:p14="http://schemas.microsoft.com/office/powerpoint/2010/main" val="1556063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From Survey to </a:t>
            </a:r>
            <a:r>
              <a:rPr lang="en-US" dirty="0" smtClean="0"/>
              <a:t>Action Items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509090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Actions: Link of Confusion</a:t>
            </a:r>
            <a:endParaRPr lang="en-US" dirty="0"/>
          </a:p>
        </p:txBody>
      </p:sp>
      <p:sp>
        <p:nvSpPr>
          <p:cNvPr id="3" name="Content Placeholder 2"/>
          <p:cNvSpPr>
            <a:spLocks noGrp="1"/>
          </p:cNvSpPr>
          <p:nvPr>
            <p:ph idx="1"/>
          </p:nvPr>
        </p:nvSpPr>
        <p:spPr/>
        <p:txBody>
          <a:bodyPr/>
          <a:lstStyle/>
          <a:p>
            <a:r>
              <a:rPr lang="en-US" dirty="0" smtClean="0"/>
              <a:t>Confusion about our LinkSource settings</a:t>
            </a:r>
          </a:p>
          <a:p>
            <a:pPr lvl="1"/>
            <a:r>
              <a:rPr lang="en-US" dirty="0" smtClean="0"/>
              <a:t>Initially it was set to show up for everything, whether we had full-text or not</a:t>
            </a:r>
          </a:p>
          <a:p>
            <a:pPr lvl="1"/>
            <a:r>
              <a:rPr lang="en-US" dirty="0" smtClean="0"/>
              <a:t>Changed to show up only for full-text items</a:t>
            </a:r>
          </a:p>
          <a:p>
            <a:r>
              <a:rPr lang="en-US" dirty="0" smtClean="0"/>
              <a:t>Added a link to the ILL form</a:t>
            </a:r>
          </a:p>
          <a:p>
            <a:pPr lvl="1"/>
            <a:r>
              <a:rPr lang="en-US" dirty="0" smtClean="0"/>
              <a:t>Set to show up for abstracts, </a:t>
            </a:r>
            <a:r>
              <a:rPr lang="en-US" dirty="0"/>
              <a:t>o</a:t>
            </a:r>
            <a:r>
              <a:rPr lang="en-US" dirty="0" smtClean="0"/>
              <a:t>r any non-full-text</a:t>
            </a:r>
          </a:p>
        </p:txBody>
      </p:sp>
    </p:spTree>
    <p:extLst>
      <p:ext uri="{BB962C8B-B14F-4D97-AF65-F5344CB8AC3E}">
        <p14:creationId xmlns:p14="http://schemas.microsoft.com/office/powerpoint/2010/main" val="483028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Actions: Physical Book Search</a:t>
            </a:r>
            <a:endParaRPr lang="en-US" dirty="0"/>
          </a:p>
        </p:txBody>
      </p:sp>
      <p:sp>
        <p:nvSpPr>
          <p:cNvPr id="3" name="Content Placeholder 2"/>
          <p:cNvSpPr>
            <a:spLocks noGrp="1"/>
          </p:cNvSpPr>
          <p:nvPr>
            <p:ph idx="1"/>
          </p:nvPr>
        </p:nvSpPr>
        <p:spPr/>
        <p:txBody>
          <a:bodyPr/>
          <a:lstStyle/>
          <a:p>
            <a:r>
              <a:rPr lang="en-US" dirty="0" smtClean="0"/>
              <a:t>Both surveys identified need for physical book search</a:t>
            </a:r>
          </a:p>
          <a:p>
            <a:r>
              <a:rPr lang="en-US" dirty="0" smtClean="0"/>
              <a:t>Change cataloging of records post-export?</a:t>
            </a:r>
          </a:p>
          <a:p>
            <a:pPr lvl="1"/>
            <a:r>
              <a:rPr lang="en-US" dirty="0" smtClean="0"/>
              <a:t>Kludgy</a:t>
            </a:r>
            <a:r>
              <a:rPr lang="en-US" dirty="0" smtClean="0"/>
              <a:t> </a:t>
            </a:r>
            <a:r>
              <a:rPr lang="en-US" dirty="0" smtClean="0"/>
              <a:t>fix that would not completely work</a:t>
            </a:r>
          </a:p>
          <a:p>
            <a:r>
              <a:rPr lang="en-US" dirty="0" smtClean="0"/>
              <a:t>Enhancement coming in EDS that would allow this</a:t>
            </a:r>
          </a:p>
          <a:p>
            <a:r>
              <a:rPr lang="en-US" dirty="0" smtClean="0"/>
              <a:t>In the meantime, using the physical location as a limiter</a:t>
            </a:r>
          </a:p>
        </p:txBody>
      </p:sp>
    </p:spTree>
    <p:extLst>
      <p:ext uri="{BB962C8B-B14F-4D97-AF65-F5344CB8AC3E}">
        <p14:creationId xmlns:p14="http://schemas.microsoft.com/office/powerpoint/2010/main" val="2615697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EDS at LSU		</a:t>
            </a:r>
            <a:endParaRPr lang="en-US" dirty="0"/>
          </a:p>
        </p:txBody>
      </p:sp>
      <p:sp>
        <p:nvSpPr>
          <p:cNvPr id="3" name="Content Placeholder 2"/>
          <p:cNvSpPr>
            <a:spLocks noGrp="1"/>
          </p:cNvSpPr>
          <p:nvPr>
            <p:ph idx="1"/>
          </p:nvPr>
        </p:nvSpPr>
        <p:spPr/>
        <p:txBody>
          <a:bodyPr/>
          <a:lstStyle/>
          <a:p>
            <a:r>
              <a:rPr lang="en-US" dirty="0" smtClean="0"/>
              <a:t>LOUIS acquired for consortium January 2012</a:t>
            </a:r>
          </a:p>
          <a:p>
            <a:r>
              <a:rPr lang="en-US" dirty="0" smtClean="0"/>
              <a:t>LSU Libraries worked with EBSCO to add holdings, databases, e-acquisitions not provided by LOUIS</a:t>
            </a:r>
          </a:p>
          <a:p>
            <a:r>
              <a:rPr lang="en-US" dirty="0" smtClean="0"/>
              <a:t>Fall 2012: Fine-tuning, ongoing soft rollout</a:t>
            </a:r>
          </a:p>
          <a:p>
            <a:r>
              <a:rPr lang="en-US" dirty="0" smtClean="0"/>
              <a:t>Need for assessment</a:t>
            </a:r>
          </a:p>
          <a:p>
            <a:pPr lvl="1"/>
            <a:r>
              <a:rPr lang="en-US" dirty="0" smtClean="0"/>
              <a:t>Usage (practice and ability)</a:t>
            </a:r>
          </a:p>
          <a:p>
            <a:pPr lvl="1"/>
            <a:r>
              <a:rPr lang="en-US" dirty="0" smtClean="0"/>
              <a:t>Barriers to use</a:t>
            </a:r>
          </a:p>
          <a:p>
            <a:pPr lvl="1"/>
            <a:r>
              <a:rPr lang="en-US" dirty="0" smtClean="0"/>
              <a:t>Recommendations for improvement</a:t>
            </a:r>
          </a:p>
        </p:txBody>
      </p:sp>
    </p:spTree>
    <p:extLst>
      <p:ext uri="{BB962C8B-B14F-4D97-AF65-F5344CB8AC3E}">
        <p14:creationId xmlns:p14="http://schemas.microsoft.com/office/powerpoint/2010/main" val="4045760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Actions: Future actions</a:t>
            </a:r>
            <a:endParaRPr lang="en-US" dirty="0"/>
          </a:p>
        </p:txBody>
      </p:sp>
      <p:sp>
        <p:nvSpPr>
          <p:cNvPr id="3" name="Content Placeholder 2"/>
          <p:cNvSpPr>
            <a:spLocks noGrp="1"/>
          </p:cNvSpPr>
          <p:nvPr>
            <p:ph idx="1"/>
          </p:nvPr>
        </p:nvSpPr>
        <p:spPr/>
        <p:txBody>
          <a:bodyPr>
            <a:normAutofit lnSpcReduction="10000"/>
          </a:bodyPr>
          <a:lstStyle/>
          <a:p>
            <a:r>
              <a:rPr lang="en-US" dirty="0" smtClean="0"/>
              <a:t>GUI problems</a:t>
            </a:r>
          </a:p>
          <a:p>
            <a:pPr lvl="1"/>
            <a:r>
              <a:rPr lang="en-US" dirty="0" smtClean="0"/>
              <a:t>SmartSearch</a:t>
            </a:r>
            <a:r>
              <a:rPr lang="en-US" dirty="0" smtClean="0"/>
              <a:t> pop-up obscures the search </a:t>
            </a:r>
            <a:r>
              <a:rPr lang="en-US" dirty="0" smtClean="0"/>
              <a:t>box in IE</a:t>
            </a:r>
            <a:endParaRPr lang="en-US" dirty="0" smtClean="0"/>
          </a:p>
          <a:p>
            <a:pPr lvl="1"/>
            <a:r>
              <a:rPr lang="en-US" dirty="0" smtClean="0"/>
              <a:t>Discipline search could be moved to bottom of the page</a:t>
            </a:r>
          </a:p>
          <a:p>
            <a:pPr lvl="1"/>
            <a:r>
              <a:rPr lang="en-US" dirty="0" smtClean="0"/>
              <a:t>EDS development requests</a:t>
            </a:r>
          </a:p>
          <a:p>
            <a:pPr lvl="1"/>
            <a:endParaRPr lang="en-US" dirty="0"/>
          </a:p>
          <a:p>
            <a:r>
              <a:rPr lang="en-US" dirty="0" smtClean="0"/>
              <a:t>Provide helps at point of need</a:t>
            </a:r>
          </a:p>
          <a:p>
            <a:pPr lvl="1"/>
            <a:r>
              <a:rPr lang="en-US" dirty="0" smtClean="0"/>
              <a:t>Links for feedback forms and librarian intervention</a:t>
            </a:r>
          </a:p>
          <a:p>
            <a:pPr lvl="1"/>
            <a:endParaRPr lang="en-US" dirty="0"/>
          </a:p>
          <a:p>
            <a:r>
              <a:rPr lang="en-US" dirty="0" smtClean="0"/>
              <a:t>For future: Use API for results display</a:t>
            </a:r>
          </a:p>
          <a:p>
            <a:pPr lvl="1"/>
            <a:r>
              <a:rPr lang="en-US" dirty="0" smtClean="0"/>
              <a:t>More control</a:t>
            </a:r>
          </a:p>
          <a:p>
            <a:pPr lvl="1"/>
            <a:r>
              <a:rPr lang="en-US" dirty="0" smtClean="0"/>
              <a:t>To leverage future usability assessments</a:t>
            </a:r>
          </a:p>
          <a:p>
            <a:pPr lvl="1"/>
            <a:endParaRPr lang="en-US" dirty="0" smtClean="0"/>
          </a:p>
        </p:txBody>
      </p:sp>
    </p:spTree>
    <p:extLst>
      <p:ext uri="{BB962C8B-B14F-4D97-AF65-F5344CB8AC3E}">
        <p14:creationId xmlns:p14="http://schemas.microsoft.com/office/powerpoint/2010/main" val="4149100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2277686" y="196436"/>
            <a:ext cx="6781058" cy="6196658"/>
          </a:xfrm>
          <a:prstGeom prst="rect">
            <a:avLst/>
          </a:prstGeom>
        </p:spPr>
      </p:pic>
    </p:spTree>
    <p:extLst>
      <p:ext uri="{BB962C8B-B14F-4D97-AF65-F5344CB8AC3E}">
        <p14:creationId xmlns:p14="http://schemas.microsoft.com/office/powerpoint/2010/main" val="1900519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810646" y="163080"/>
            <a:ext cx="9563638" cy="5769900"/>
          </a:xfrm>
          <a:prstGeom prst="rect">
            <a:avLst/>
          </a:prstGeom>
        </p:spPr>
      </p:pic>
    </p:spTree>
    <p:extLst>
      <p:ext uri="{BB962C8B-B14F-4D97-AF65-F5344CB8AC3E}">
        <p14:creationId xmlns:p14="http://schemas.microsoft.com/office/powerpoint/2010/main" val="2674929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905562" y="3099861"/>
            <a:ext cx="10515600" cy="693846"/>
          </a:xfrm>
          <a:prstGeom prst="rect">
            <a:avLst/>
          </a:prstGeom>
        </p:spPr>
      </p:pic>
      <p:pic>
        <p:nvPicPr>
          <p:cNvPr id="5" name="Picture 4"/>
          <p:cNvPicPr>
            <a:picLocks noChangeAspect="1"/>
          </p:cNvPicPr>
          <p:nvPr/>
        </p:nvPicPr>
        <p:blipFill>
          <a:blip r:embed="rId4"/>
          <a:stretch>
            <a:fillRect/>
          </a:stretch>
        </p:blipFill>
        <p:spPr>
          <a:xfrm>
            <a:off x="905563" y="747840"/>
            <a:ext cx="10515600" cy="782913"/>
          </a:xfrm>
          <a:prstGeom prst="rect">
            <a:avLst/>
          </a:prstGeom>
        </p:spPr>
      </p:pic>
      <p:pic>
        <p:nvPicPr>
          <p:cNvPr id="6" name="Picture 5"/>
          <p:cNvPicPr>
            <a:picLocks noChangeAspect="1"/>
          </p:cNvPicPr>
          <p:nvPr/>
        </p:nvPicPr>
        <p:blipFill>
          <a:blip r:embed="rId5"/>
          <a:stretch>
            <a:fillRect/>
          </a:stretch>
        </p:blipFill>
        <p:spPr>
          <a:xfrm>
            <a:off x="905562" y="1784138"/>
            <a:ext cx="10515600" cy="1062338"/>
          </a:xfrm>
          <a:prstGeom prst="rect">
            <a:avLst/>
          </a:prstGeom>
        </p:spPr>
      </p:pic>
      <p:pic>
        <p:nvPicPr>
          <p:cNvPr id="7" name="Picture 6"/>
          <p:cNvPicPr>
            <a:picLocks noChangeAspect="1"/>
          </p:cNvPicPr>
          <p:nvPr/>
        </p:nvPicPr>
        <p:blipFill>
          <a:blip r:embed="rId6"/>
          <a:stretch>
            <a:fillRect/>
          </a:stretch>
        </p:blipFill>
        <p:spPr>
          <a:xfrm>
            <a:off x="905562" y="5103867"/>
            <a:ext cx="10515601" cy="1045411"/>
          </a:xfrm>
          <a:prstGeom prst="rect">
            <a:avLst/>
          </a:prstGeom>
        </p:spPr>
      </p:pic>
      <p:pic>
        <p:nvPicPr>
          <p:cNvPr id="8" name="Picture 7"/>
          <p:cNvPicPr>
            <a:picLocks noChangeAspect="1"/>
          </p:cNvPicPr>
          <p:nvPr/>
        </p:nvPicPr>
        <p:blipFill>
          <a:blip r:embed="rId7"/>
          <a:stretch>
            <a:fillRect/>
          </a:stretch>
        </p:blipFill>
        <p:spPr>
          <a:xfrm>
            <a:off x="967382" y="4156636"/>
            <a:ext cx="10515602" cy="753311"/>
          </a:xfrm>
          <a:prstGeom prst="rect">
            <a:avLst/>
          </a:prstGeom>
        </p:spPr>
      </p:pic>
    </p:spTree>
    <p:extLst>
      <p:ext uri="{BB962C8B-B14F-4D97-AF65-F5344CB8AC3E}">
        <p14:creationId xmlns:p14="http://schemas.microsoft.com/office/powerpoint/2010/main" val="912648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queries: Future actions</a:t>
            </a:r>
            <a:endParaRPr lang="en-US" dirty="0"/>
          </a:p>
        </p:txBody>
      </p:sp>
      <p:sp>
        <p:nvSpPr>
          <p:cNvPr id="3" name="Content Placeholder 2"/>
          <p:cNvSpPr>
            <a:spLocks noGrp="1"/>
          </p:cNvSpPr>
          <p:nvPr>
            <p:ph idx="1"/>
          </p:nvPr>
        </p:nvSpPr>
        <p:spPr/>
        <p:txBody>
          <a:bodyPr/>
          <a:lstStyle/>
          <a:p>
            <a:r>
              <a:rPr lang="en-US" dirty="0" smtClean="0"/>
              <a:t>Citations and abstracts as search terms?</a:t>
            </a:r>
          </a:p>
          <a:p>
            <a:r>
              <a:rPr lang="en-US" dirty="0" smtClean="0"/>
              <a:t>Subject group analysis</a:t>
            </a:r>
          </a:p>
          <a:p>
            <a:endParaRPr lang="en-US" dirty="0" smtClean="0"/>
          </a:p>
          <a:p>
            <a:endParaRPr lang="en-US" dirty="0"/>
          </a:p>
        </p:txBody>
      </p:sp>
    </p:spTree>
    <p:extLst>
      <p:ext uri="{BB962C8B-B14F-4D97-AF65-F5344CB8AC3E}">
        <p14:creationId xmlns:p14="http://schemas.microsoft.com/office/powerpoint/2010/main" val="16232441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From Survey to User Testing</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219021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Analyze open-ended comments</a:t>
            </a:r>
            <a:endParaRPr lang="en-US" dirty="0"/>
          </a:p>
        </p:txBody>
      </p:sp>
      <p:sp>
        <p:nvSpPr>
          <p:cNvPr id="3" name="Content Placeholder 2"/>
          <p:cNvSpPr>
            <a:spLocks noGrp="1"/>
          </p:cNvSpPr>
          <p:nvPr>
            <p:ph idx="1"/>
          </p:nvPr>
        </p:nvSpPr>
        <p:spPr/>
        <p:txBody>
          <a:bodyPr>
            <a:normAutofit/>
          </a:bodyPr>
          <a:lstStyle/>
          <a:p>
            <a:r>
              <a:rPr lang="en-US" sz="4200" dirty="0" smtClean="0"/>
              <a:t>Open-ended comments provide insights into patron perceptions that can be starting </a:t>
            </a:r>
            <a:r>
              <a:rPr lang="en-US" sz="4200" dirty="0" smtClean="0"/>
              <a:t>points </a:t>
            </a:r>
            <a:r>
              <a:rPr lang="en-US" sz="4200" dirty="0" smtClean="0"/>
              <a:t>for further research</a:t>
            </a:r>
          </a:p>
          <a:p>
            <a:r>
              <a:rPr lang="en-US" sz="4200" dirty="0" smtClean="0"/>
              <a:t>Our first step was to look at the comments and divide them into major categories</a:t>
            </a:r>
          </a:p>
          <a:p>
            <a:endParaRPr lang="en-US" dirty="0"/>
          </a:p>
        </p:txBody>
      </p:sp>
    </p:spTree>
    <p:extLst>
      <p:ext uri="{BB962C8B-B14F-4D97-AF65-F5344CB8AC3E}">
        <p14:creationId xmlns:p14="http://schemas.microsoft.com/office/powerpoint/2010/main" val="258783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Analyze open-ended comments</a:t>
            </a:r>
            <a:endParaRPr lang="en-US" dirty="0"/>
          </a:p>
        </p:txBody>
      </p:sp>
      <p:sp>
        <p:nvSpPr>
          <p:cNvPr id="3" name="Content Placeholder 2"/>
          <p:cNvSpPr>
            <a:spLocks noGrp="1"/>
          </p:cNvSpPr>
          <p:nvPr>
            <p:ph idx="1"/>
          </p:nvPr>
        </p:nvSpPr>
        <p:spPr/>
        <p:txBody>
          <a:bodyPr/>
          <a:lstStyle/>
          <a:p>
            <a:r>
              <a:rPr lang="en-US" dirty="0" smtClean="0"/>
              <a:t>Most could be grouped into the following categories:</a:t>
            </a:r>
          </a:p>
          <a:p>
            <a:pPr lvl="1"/>
            <a:r>
              <a:rPr lang="en-US" dirty="0" smtClean="0"/>
              <a:t>Search Functionality/ Search Results (34)</a:t>
            </a:r>
          </a:p>
          <a:p>
            <a:pPr lvl="1"/>
            <a:r>
              <a:rPr lang="en-US" dirty="0" smtClean="0"/>
              <a:t>User Interface (24)</a:t>
            </a:r>
          </a:p>
          <a:p>
            <a:pPr lvl="1"/>
            <a:r>
              <a:rPr lang="en-US" dirty="0" smtClean="0"/>
              <a:t>Accessing Full Text (14)</a:t>
            </a:r>
          </a:p>
          <a:p>
            <a:pPr lvl="1"/>
            <a:endParaRPr lang="en-US" dirty="0"/>
          </a:p>
          <a:p>
            <a:r>
              <a:rPr lang="en-US" dirty="0" smtClean="0"/>
              <a:t>A significant number clustered on these themes</a:t>
            </a:r>
          </a:p>
          <a:p>
            <a:pPr lvl="1"/>
            <a:r>
              <a:rPr lang="en-US" dirty="0" smtClean="0"/>
              <a:t>Content (11)</a:t>
            </a:r>
          </a:p>
          <a:p>
            <a:pPr lvl="1"/>
            <a:r>
              <a:rPr lang="en-US" dirty="0" smtClean="0"/>
              <a:t>Help (9)</a:t>
            </a:r>
          </a:p>
          <a:p>
            <a:pPr lvl="1"/>
            <a:r>
              <a:rPr lang="en-US" dirty="0" smtClean="0"/>
              <a:t>Fine like it is (8)</a:t>
            </a:r>
          </a:p>
          <a:p>
            <a:pPr lvl="1"/>
            <a:r>
              <a:rPr lang="en-US" dirty="0" smtClean="0"/>
              <a:t>Suggested search (5)</a:t>
            </a:r>
          </a:p>
          <a:p>
            <a:pPr lvl="1"/>
            <a:endParaRPr lang="en-US" dirty="0" smtClean="0"/>
          </a:p>
        </p:txBody>
      </p:sp>
    </p:spTree>
    <p:extLst>
      <p:ext uri="{BB962C8B-B14F-4D97-AF65-F5344CB8AC3E}">
        <p14:creationId xmlns:p14="http://schemas.microsoft.com/office/powerpoint/2010/main" val="973109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Analyze open-ended comments</a:t>
            </a:r>
            <a:endParaRPr lang="en-US" dirty="0"/>
          </a:p>
        </p:txBody>
      </p:sp>
      <p:sp>
        <p:nvSpPr>
          <p:cNvPr id="3" name="Content Placeholder 2"/>
          <p:cNvSpPr>
            <a:spLocks noGrp="1"/>
          </p:cNvSpPr>
          <p:nvPr>
            <p:ph idx="1"/>
          </p:nvPr>
        </p:nvSpPr>
        <p:spPr/>
        <p:txBody>
          <a:bodyPr/>
          <a:lstStyle/>
          <a:p>
            <a:r>
              <a:rPr lang="en-US" dirty="0" smtClean="0"/>
              <a:t>Regarding the search functionality and results issues, it’s helpful to break these down further</a:t>
            </a:r>
          </a:p>
          <a:p>
            <a:r>
              <a:rPr lang="en-US" dirty="0" smtClean="0"/>
              <a:t>The main themes emerging are:</a:t>
            </a:r>
          </a:p>
          <a:p>
            <a:pPr lvl="1"/>
            <a:r>
              <a:rPr lang="en-US" dirty="0" smtClean="0"/>
              <a:t>Search </a:t>
            </a:r>
            <a:r>
              <a:rPr lang="en-US" dirty="0" smtClean="0"/>
              <a:t>functionality / UI improvements (15)</a:t>
            </a:r>
          </a:p>
          <a:p>
            <a:pPr lvl="1"/>
            <a:r>
              <a:rPr lang="en-US" dirty="0"/>
              <a:t>S</a:t>
            </a:r>
            <a:r>
              <a:rPr lang="en-US" dirty="0" smtClean="0"/>
              <a:t>uggested </a:t>
            </a:r>
            <a:r>
              <a:rPr lang="en-US" dirty="0" smtClean="0"/>
              <a:t>improvements in results display (13)</a:t>
            </a:r>
          </a:p>
          <a:p>
            <a:pPr lvl="1"/>
            <a:r>
              <a:rPr lang="en-US" dirty="0"/>
              <a:t>P</a:t>
            </a:r>
            <a:r>
              <a:rPr lang="en-US" dirty="0" smtClean="0"/>
              <a:t>oor </a:t>
            </a:r>
            <a:r>
              <a:rPr lang="en-US" dirty="0" smtClean="0"/>
              <a:t>match between search terms and results (7)</a:t>
            </a:r>
          </a:p>
          <a:p>
            <a:pPr lvl="2"/>
            <a:endParaRPr lang="en-US" dirty="0" smtClean="0"/>
          </a:p>
          <a:p>
            <a:pPr lvl="1"/>
            <a:endParaRPr lang="en-US" dirty="0" smtClean="0"/>
          </a:p>
        </p:txBody>
      </p:sp>
    </p:spTree>
    <p:extLst>
      <p:ext uri="{BB962C8B-B14F-4D97-AF65-F5344CB8AC3E}">
        <p14:creationId xmlns:p14="http://schemas.microsoft.com/office/powerpoint/2010/main" val="272281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a:t>
            </a:r>
            <a:r>
              <a:rPr lang="en-US" dirty="0" smtClean="0"/>
              <a:t>eliminate</a:t>
            </a:r>
            <a:endParaRPr lang="en-US" dirty="0"/>
          </a:p>
        </p:txBody>
      </p:sp>
      <p:sp>
        <p:nvSpPr>
          <p:cNvPr id="3" name="Content Placeholder 2"/>
          <p:cNvSpPr>
            <a:spLocks noGrp="1"/>
          </p:cNvSpPr>
          <p:nvPr>
            <p:ph idx="1"/>
          </p:nvPr>
        </p:nvSpPr>
        <p:spPr/>
        <p:txBody>
          <a:bodyPr/>
          <a:lstStyle/>
          <a:p>
            <a:r>
              <a:rPr lang="en-US" dirty="0" smtClean="0"/>
              <a:t>Relevancy of search results - </a:t>
            </a:r>
          </a:p>
          <a:p>
            <a:pPr lvl="1"/>
            <a:r>
              <a:rPr lang="en-US" dirty="0" smtClean="0"/>
              <a:t>There are limits to what we have control over</a:t>
            </a:r>
          </a:p>
          <a:p>
            <a:pPr lvl="1"/>
            <a:r>
              <a:rPr lang="en-US" dirty="0" smtClean="0"/>
              <a:t>The changes we can make don’t require users to verify the improvements</a:t>
            </a:r>
            <a:endParaRPr lang="en-US" dirty="0"/>
          </a:p>
        </p:txBody>
      </p:sp>
    </p:spTree>
    <p:extLst>
      <p:ext uri="{BB962C8B-B14F-4D97-AF65-F5344CB8AC3E}">
        <p14:creationId xmlns:p14="http://schemas.microsoft.com/office/powerpoint/2010/main" val="33177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EDS at LSU		</a:t>
            </a:r>
          </a:p>
        </p:txBody>
      </p:sp>
      <p:sp>
        <p:nvSpPr>
          <p:cNvPr id="5" name="Content Placeholder 4"/>
          <p:cNvSpPr>
            <a:spLocks noGrp="1"/>
          </p:cNvSpPr>
          <p:nvPr>
            <p:ph idx="1"/>
          </p:nvPr>
        </p:nvSpPr>
        <p:spPr/>
        <p:txBody>
          <a:bodyPr/>
          <a:lstStyle/>
          <a:p>
            <a:endParaRPr lang="en-US" dirty="0"/>
          </a:p>
        </p:txBody>
      </p:sp>
      <p:pic>
        <p:nvPicPr>
          <p:cNvPr id="6" name="Picture 5"/>
          <p:cNvPicPr>
            <a:picLocks noChangeAspect="1"/>
          </p:cNvPicPr>
          <p:nvPr/>
        </p:nvPicPr>
        <p:blipFill rotWithShape="1">
          <a:blip r:embed="rId2"/>
          <a:srcRect l="9479" t="8807" r="11042" b="37229"/>
          <a:stretch/>
        </p:blipFill>
        <p:spPr>
          <a:xfrm>
            <a:off x="1250950" y="1825624"/>
            <a:ext cx="9690100" cy="5057775"/>
          </a:xfrm>
          <a:prstGeom prst="rect">
            <a:avLst/>
          </a:prstGeom>
        </p:spPr>
      </p:pic>
    </p:spTree>
    <p:extLst>
      <p:ext uri="{BB962C8B-B14F-4D97-AF65-F5344CB8AC3E}">
        <p14:creationId xmlns:p14="http://schemas.microsoft.com/office/powerpoint/2010/main" val="22946557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a:t>
            </a:r>
            <a:r>
              <a:rPr lang="en-US" dirty="0" smtClean="0"/>
              <a:t>minimize</a:t>
            </a:r>
            <a:endParaRPr lang="en-US" dirty="0"/>
          </a:p>
        </p:txBody>
      </p:sp>
      <p:sp>
        <p:nvSpPr>
          <p:cNvPr id="3" name="Content Placeholder 2"/>
          <p:cNvSpPr>
            <a:spLocks noGrp="1"/>
          </p:cNvSpPr>
          <p:nvPr>
            <p:ph idx="1"/>
          </p:nvPr>
        </p:nvSpPr>
        <p:spPr/>
        <p:txBody>
          <a:bodyPr/>
          <a:lstStyle/>
          <a:p>
            <a:r>
              <a:rPr lang="en-US" dirty="0" smtClean="0"/>
              <a:t>Display of search results - </a:t>
            </a:r>
          </a:p>
          <a:p>
            <a:pPr lvl="1"/>
            <a:r>
              <a:rPr lang="en-US" dirty="0" smtClean="0"/>
              <a:t>Again, there are limits to what we have control over</a:t>
            </a:r>
          </a:p>
          <a:p>
            <a:pPr lvl="1"/>
            <a:r>
              <a:rPr lang="en-US" dirty="0" smtClean="0"/>
              <a:t>Focus on what we can change for know</a:t>
            </a:r>
          </a:p>
          <a:p>
            <a:pPr lvl="1"/>
            <a:r>
              <a:rPr lang="en-US" dirty="0" smtClean="0"/>
              <a:t>Do exploratory research for later</a:t>
            </a:r>
            <a:endParaRPr lang="en-US" dirty="0"/>
          </a:p>
        </p:txBody>
      </p:sp>
    </p:spTree>
    <p:extLst>
      <p:ext uri="{BB962C8B-B14F-4D97-AF65-F5344CB8AC3E}">
        <p14:creationId xmlns:p14="http://schemas.microsoft.com/office/powerpoint/2010/main" val="117563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suggestions to focus </a:t>
            </a:r>
            <a:r>
              <a:rPr lang="en-US" dirty="0" smtClean="0"/>
              <a:t>on</a:t>
            </a:r>
            <a:endParaRPr lang="en-US" dirty="0"/>
          </a:p>
        </p:txBody>
      </p:sp>
      <p:sp>
        <p:nvSpPr>
          <p:cNvPr id="3" name="Content Placeholder 2"/>
          <p:cNvSpPr>
            <a:spLocks noGrp="1"/>
          </p:cNvSpPr>
          <p:nvPr>
            <p:ph idx="1"/>
          </p:nvPr>
        </p:nvSpPr>
        <p:spPr/>
        <p:txBody>
          <a:bodyPr/>
          <a:lstStyle/>
          <a:p>
            <a:r>
              <a:rPr lang="en-US" dirty="0" smtClean="0"/>
              <a:t>Improvements to search interface</a:t>
            </a:r>
          </a:p>
          <a:p>
            <a:pPr lvl="1"/>
            <a:r>
              <a:rPr lang="en-US" dirty="0" smtClean="0"/>
              <a:t>Can be made relatively easily</a:t>
            </a:r>
          </a:p>
          <a:p>
            <a:pPr lvl="1"/>
            <a:r>
              <a:rPr lang="en-US" dirty="0" smtClean="0"/>
              <a:t>Need to test with users to verify</a:t>
            </a:r>
            <a:endParaRPr lang="en-US" dirty="0"/>
          </a:p>
        </p:txBody>
      </p:sp>
    </p:spTree>
    <p:extLst>
      <p:ext uri="{BB962C8B-B14F-4D97-AF65-F5344CB8AC3E}">
        <p14:creationId xmlns:p14="http://schemas.microsoft.com/office/powerpoint/2010/main" val="156734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suggestions to focus on</a:t>
            </a:r>
            <a:endParaRPr lang="en-US" dirty="0"/>
          </a:p>
        </p:txBody>
      </p:sp>
      <p:sp>
        <p:nvSpPr>
          <p:cNvPr id="3" name="Content Placeholder 2"/>
          <p:cNvSpPr>
            <a:spLocks noGrp="1"/>
          </p:cNvSpPr>
          <p:nvPr>
            <p:ph idx="1"/>
          </p:nvPr>
        </p:nvSpPr>
        <p:spPr/>
        <p:txBody>
          <a:bodyPr>
            <a:normAutofit/>
          </a:bodyPr>
          <a:lstStyle/>
          <a:p>
            <a:r>
              <a:rPr lang="en-US" dirty="0" smtClean="0"/>
              <a:t>Improvements to search </a:t>
            </a:r>
            <a:r>
              <a:rPr lang="en-US" dirty="0" smtClean="0"/>
              <a:t>interface</a:t>
            </a:r>
            <a:endParaRPr lang="en-US" dirty="0"/>
          </a:p>
          <a:p>
            <a:pPr lvl="1"/>
            <a:r>
              <a:rPr lang="en-US" dirty="0" smtClean="0"/>
              <a:t>All </a:t>
            </a:r>
            <a:r>
              <a:rPr lang="en-US" dirty="0"/>
              <a:t>these comments suggest making a pre-select limiter for books and other </a:t>
            </a:r>
            <a:r>
              <a:rPr lang="en-US" dirty="0" smtClean="0"/>
              <a:t>items:</a:t>
            </a:r>
            <a:endParaRPr lang="en-US" sz="1400" b="1" dirty="0"/>
          </a:p>
          <a:p>
            <a:pPr lvl="2"/>
            <a:r>
              <a:rPr lang="en-US" sz="2400" dirty="0"/>
              <a:t>A</a:t>
            </a:r>
            <a:r>
              <a:rPr lang="en-US" sz="2400" dirty="0" smtClean="0"/>
              <a:t>dditional </a:t>
            </a:r>
            <a:r>
              <a:rPr lang="en-US" sz="2400" dirty="0"/>
              <a:t>filters</a:t>
            </a:r>
          </a:p>
          <a:p>
            <a:pPr lvl="2"/>
            <a:r>
              <a:rPr lang="en-US" sz="2400" dirty="0"/>
              <a:t>Would like book only default; customization of defaults if logged in</a:t>
            </a:r>
          </a:p>
          <a:p>
            <a:pPr lvl="2"/>
            <a:r>
              <a:rPr lang="en-US" sz="2400" dirty="0"/>
              <a:t>Have different sections for physical books available and </a:t>
            </a:r>
            <a:r>
              <a:rPr lang="en-US" sz="2400" dirty="0"/>
              <a:t>e</a:t>
            </a:r>
            <a:r>
              <a:rPr lang="en-US" sz="2400" dirty="0" smtClean="0"/>
              <a:t>book</a:t>
            </a:r>
            <a:endParaRPr lang="en-US" sz="2400" dirty="0"/>
          </a:p>
          <a:p>
            <a:pPr lvl="2"/>
            <a:r>
              <a:rPr lang="en-US" sz="2400" dirty="0"/>
              <a:t>G</a:t>
            </a:r>
            <a:r>
              <a:rPr lang="en-US" sz="2400" dirty="0" smtClean="0"/>
              <a:t>ive </a:t>
            </a:r>
            <a:r>
              <a:rPr lang="en-US" sz="2400" dirty="0"/>
              <a:t>options for result medium so we get only books if we're looking for books, etc.</a:t>
            </a:r>
          </a:p>
        </p:txBody>
      </p:sp>
    </p:spTree>
    <p:extLst>
      <p:ext uri="{BB962C8B-B14F-4D97-AF65-F5344CB8AC3E}">
        <p14:creationId xmlns:p14="http://schemas.microsoft.com/office/powerpoint/2010/main" val="41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suggestions to focus on</a:t>
            </a:r>
            <a:endParaRPr lang="en-US" dirty="0"/>
          </a:p>
        </p:txBody>
      </p:sp>
      <p:sp>
        <p:nvSpPr>
          <p:cNvPr id="3" name="Content Placeholder 2"/>
          <p:cNvSpPr>
            <a:spLocks noGrp="1"/>
          </p:cNvSpPr>
          <p:nvPr>
            <p:ph idx="1"/>
          </p:nvPr>
        </p:nvSpPr>
        <p:spPr/>
        <p:txBody>
          <a:bodyPr>
            <a:normAutofit/>
          </a:bodyPr>
          <a:lstStyle/>
          <a:p>
            <a:r>
              <a:rPr lang="en-US" dirty="0" smtClean="0"/>
              <a:t>Improvements to search </a:t>
            </a:r>
            <a:r>
              <a:rPr lang="en-US" dirty="0" smtClean="0"/>
              <a:t>interface</a:t>
            </a:r>
            <a:endParaRPr lang="en-US" dirty="0"/>
          </a:p>
          <a:p>
            <a:pPr lvl="1"/>
            <a:r>
              <a:rPr lang="en-US" dirty="0" smtClean="0"/>
              <a:t>Design </a:t>
            </a:r>
            <a:r>
              <a:rPr lang="en-US" dirty="0" smtClean="0"/>
              <a:t>a search interface that includes pre-filter for articles and </a:t>
            </a:r>
            <a:r>
              <a:rPr lang="en-US" dirty="0" smtClean="0"/>
              <a:t>books</a:t>
            </a:r>
          </a:p>
          <a:p>
            <a:pPr lvl="1"/>
            <a:r>
              <a:rPr lang="en-US" dirty="0" smtClean="0"/>
              <a:t>Create </a:t>
            </a:r>
            <a:r>
              <a:rPr lang="en-US" dirty="0" smtClean="0"/>
              <a:t>scenarios with information needs</a:t>
            </a:r>
          </a:p>
          <a:p>
            <a:pPr lvl="2"/>
            <a:r>
              <a:rPr lang="en-US" sz="2400" dirty="0" smtClean="0"/>
              <a:t>You’re writing a paper on gay </a:t>
            </a:r>
            <a:r>
              <a:rPr lang="en-US" sz="2400" dirty="0" smtClean="0"/>
              <a:t>marriage, </a:t>
            </a:r>
            <a:r>
              <a:rPr lang="en-US" sz="2400" dirty="0" smtClean="0"/>
              <a:t>and your professor said you need to find at least three scholarly articles and five popular magazine articles…</a:t>
            </a:r>
          </a:p>
          <a:p>
            <a:pPr lvl="2"/>
            <a:r>
              <a:rPr lang="en-US" sz="2400" dirty="0" smtClean="0"/>
              <a:t>You have to write a final paper on the topic of your choice. The assignment requires at least three books… </a:t>
            </a:r>
            <a:endParaRPr lang="en-US" sz="2400" dirty="0" smtClean="0"/>
          </a:p>
          <a:p>
            <a:pPr lvl="1"/>
            <a:r>
              <a:rPr lang="en-US" dirty="0" smtClean="0"/>
              <a:t>Record </a:t>
            </a:r>
            <a:r>
              <a:rPr lang="en-US" dirty="0" smtClean="0"/>
              <a:t>and observe whether patrons use this feature, and measure their success</a:t>
            </a:r>
          </a:p>
          <a:p>
            <a:endParaRPr lang="en-US" sz="2000" dirty="0"/>
          </a:p>
        </p:txBody>
      </p:sp>
    </p:spTree>
    <p:extLst>
      <p:ext uri="{BB962C8B-B14F-4D97-AF65-F5344CB8AC3E}">
        <p14:creationId xmlns:p14="http://schemas.microsoft.com/office/powerpoint/2010/main" val="10967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method</a:t>
            </a:r>
            <a:endParaRPr lang="en-US" dirty="0"/>
          </a:p>
        </p:txBody>
      </p:sp>
      <p:sp>
        <p:nvSpPr>
          <p:cNvPr id="3" name="Content Placeholder 2"/>
          <p:cNvSpPr>
            <a:spLocks noGrp="1"/>
          </p:cNvSpPr>
          <p:nvPr>
            <p:ph idx="1"/>
          </p:nvPr>
        </p:nvSpPr>
        <p:spPr/>
        <p:txBody>
          <a:bodyPr>
            <a:normAutofit/>
          </a:bodyPr>
          <a:lstStyle/>
          <a:p>
            <a:r>
              <a:rPr lang="en-US" dirty="0" smtClean="0"/>
              <a:t>Combining usability testing with interviews</a:t>
            </a:r>
          </a:p>
          <a:p>
            <a:pPr lvl="1"/>
            <a:r>
              <a:rPr lang="en-US" dirty="0" smtClean="0"/>
              <a:t>Usability </a:t>
            </a:r>
            <a:r>
              <a:rPr lang="en-US" dirty="0"/>
              <a:t>testing – </a:t>
            </a:r>
            <a:r>
              <a:rPr lang="en-US" dirty="0" smtClean="0"/>
              <a:t>we will design a test scenario using a modified search interface and observe patron interactions</a:t>
            </a:r>
            <a:endParaRPr lang="en-US" dirty="0"/>
          </a:p>
          <a:p>
            <a:pPr lvl="1"/>
            <a:r>
              <a:rPr lang="en-US" dirty="0"/>
              <a:t>Interviews </a:t>
            </a:r>
            <a:r>
              <a:rPr lang="en-US" dirty="0" smtClean="0"/>
              <a:t>– after the usability testing, we will ask questions designed to shed light on areas we’re not clear on</a:t>
            </a:r>
            <a:endParaRPr lang="en-US" dirty="0"/>
          </a:p>
          <a:p>
            <a:pPr lvl="1"/>
            <a:endParaRPr lang="en-US" dirty="0" smtClean="0"/>
          </a:p>
        </p:txBody>
      </p:sp>
    </p:spTree>
    <p:extLst>
      <p:ext uri="{BB962C8B-B14F-4D97-AF65-F5344CB8AC3E}">
        <p14:creationId xmlns:p14="http://schemas.microsoft.com/office/powerpoint/2010/main" val="3481452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Experience – “</a:t>
            </a:r>
            <a:r>
              <a:rPr lang="en-US" dirty="0" smtClean="0"/>
              <a:t>Anecdata</a:t>
            </a:r>
            <a:r>
              <a:rPr lang="en-US" dirty="0" smtClean="0"/>
              <a:t>”</a:t>
            </a:r>
            <a:endParaRPr lang="en-US" dirty="0"/>
          </a:p>
        </p:txBody>
      </p:sp>
      <p:sp>
        <p:nvSpPr>
          <p:cNvPr id="3" name="Content Placeholder 2"/>
          <p:cNvSpPr>
            <a:spLocks noGrp="1"/>
          </p:cNvSpPr>
          <p:nvPr>
            <p:ph idx="1"/>
          </p:nvPr>
        </p:nvSpPr>
        <p:spPr/>
        <p:txBody>
          <a:bodyPr/>
          <a:lstStyle/>
          <a:p>
            <a:r>
              <a:rPr lang="en-US" dirty="0" smtClean="0"/>
              <a:t>Does your library use EDS?</a:t>
            </a:r>
          </a:p>
          <a:p>
            <a:r>
              <a:rPr lang="en-US" dirty="0"/>
              <a:t>What do your librarians and users say about it?</a:t>
            </a:r>
          </a:p>
          <a:p>
            <a:r>
              <a:rPr lang="en-US" dirty="0" smtClean="0"/>
              <a:t>Have you assessed it?</a:t>
            </a:r>
          </a:p>
          <a:p>
            <a:r>
              <a:rPr lang="en-US" dirty="0" smtClean="0"/>
              <a:t>Have you done usability testing?</a:t>
            </a:r>
          </a:p>
          <a:p>
            <a:r>
              <a:rPr lang="en-US" dirty="0" smtClean="0"/>
              <a:t>Do you plan to do usability testing?</a:t>
            </a:r>
          </a:p>
        </p:txBody>
      </p:sp>
    </p:spTree>
    <p:extLst>
      <p:ext uri="{BB962C8B-B14F-4D97-AF65-F5344CB8AC3E}">
        <p14:creationId xmlns:p14="http://schemas.microsoft.com/office/powerpoint/2010/main" val="4230756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Staff Survey</a:t>
            </a:r>
          </a:p>
        </p:txBody>
      </p:sp>
      <p:sp>
        <p:nvSpPr>
          <p:cNvPr id="3" name="Content Placeholder 2"/>
          <p:cNvSpPr>
            <a:spLocks noGrp="1"/>
          </p:cNvSpPr>
          <p:nvPr>
            <p:ph idx="1"/>
          </p:nvPr>
        </p:nvSpPr>
        <p:spPr/>
        <p:txBody>
          <a:bodyPr/>
          <a:lstStyle/>
          <a:p>
            <a:r>
              <a:rPr lang="en-US" dirty="0"/>
              <a:t>25-question survey sent to all Libraries </a:t>
            </a:r>
            <a:r>
              <a:rPr lang="en-US" dirty="0" smtClean="0"/>
              <a:t>staff</a:t>
            </a:r>
          </a:p>
          <a:p>
            <a:pPr lvl="1"/>
            <a:r>
              <a:rPr lang="en-US" dirty="0"/>
              <a:t>133 FTE staff (professional, support, students) at LSU Libraries (Middleton and Hill)</a:t>
            </a:r>
          </a:p>
          <a:p>
            <a:r>
              <a:rPr lang="en-US" dirty="0" smtClean="0"/>
              <a:t>April 14-24, 2014</a:t>
            </a:r>
          </a:p>
          <a:p>
            <a:r>
              <a:rPr lang="en-US" dirty="0" smtClean="0"/>
              <a:t>Delivered via email using </a:t>
            </a:r>
            <a:r>
              <a:rPr lang="en-US" dirty="0" smtClean="0"/>
              <a:t>Qualtrics</a:t>
            </a:r>
            <a:endParaRPr lang="en-US" dirty="0" smtClean="0"/>
          </a:p>
          <a:p>
            <a:r>
              <a:rPr lang="en-US" dirty="0" smtClean="0"/>
              <a:t>49 responses</a:t>
            </a:r>
            <a:endParaRPr lang="en-US" dirty="0"/>
          </a:p>
          <a:p>
            <a:endParaRPr lang="en-US" dirty="0"/>
          </a:p>
        </p:txBody>
      </p:sp>
    </p:spTree>
    <p:extLst>
      <p:ext uri="{BB962C8B-B14F-4D97-AF65-F5344CB8AC3E}">
        <p14:creationId xmlns:p14="http://schemas.microsoft.com/office/powerpoint/2010/main" val="1702970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Survey</a:t>
            </a:r>
            <a:endParaRPr lang="en-US" dirty="0"/>
          </a:p>
        </p:txBody>
      </p:sp>
      <p:sp>
        <p:nvSpPr>
          <p:cNvPr id="3" name="Content Placeholder 2"/>
          <p:cNvSpPr>
            <a:spLocks noGrp="1"/>
          </p:cNvSpPr>
          <p:nvPr>
            <p:ph idx="1"/>
          </p:nvPr>
        </p:nvSpPr>
        <p:spPr/>
        <p:txBody>
          <a:bodyPr/>
          <a:lstStyle/>
          <a:p>
            <a:r>
              <a:rPr lang="en-US" dirty="0" smtClean="0"/>
              <a:t>31 respondents work a public service desk:</a:t>
            </a:r>
          </a:p>
          <a:p>
            <a:pPr lvl="1"/>
            <a:r>
              <a:rPr lang="en-US" dirty="0" smtClean="0"/>
              <a:t>18 use Discovery with users (58%)</a:t>
            </a:r>
          </a:p>
          <a:p>
            <a:pPr lvl="1"/>
            <a:r>
              <a:rPr lang="en-US" dirty="0" smtClean="0"/>
              <a:t>13 do not (42%)</a:t>
            </a:r>
          </a:p>
          <a:p>
            <a:r>
              <a:rPr lang="en-US" dirty="0"/>
              <a:t>19 respondents teach library </a:t>
            </a:r>
            <a:r>
              <a:rPr lang="en-US" dirty="0" smtClean="0"/>
              <a:t>instruction:</a:t>
            </a:r>
            <a:endParaRPr lang="en-US" dirty="0"/>
          </a:p>
          <a:p>
            <a:pPr lvl="1"/>
            <a:r>
              <a:rPr lang="en-US" dirty="0"/>
              <a:t>13 teach Discovery (68%)</a:t>
            </a:r>
          </a:p>
          <a:p>
            <a:pPr lvl="1"/>
            <a:r>
              <a:rPr lang="en-US" dirty="0"/>
              <a:t>6 do not (32%)</a:t>
            </a:r>
          </a:p>
          <a:p>
            <a:r>
              <a:rPr lang="en-US" dirty="0"/>
              <a:t>41 respondents perform work-required </a:t>
            </a:r>
            <a:r>
              <a:rPr lang="en-US" dirty="0" smtClean="0"/>
              <a:t>research:</a:t>
            </a:r>
            <a:endParaRPr lang="en-US" dirty="0"/>
          </a:p>
          <a:p>
            <a:pPr lvl="1"/>
            <a:r>
              <a:rPr lang="en-US" dirty="0"/>
              <a:t>24 use Discovery (59%)</a:t>
            </a:r>
          </a:p>
          <a:p>
            <a:pPr lvl="1"/>
            <a:r>
              <a:rPr lang="en-US" dirty="0"/>
              <a:t>17 do not (41%)</a:t>
            </a:r>
          </a:p>
          <a:p>
            <a:endParaRPr lang="en-US" dirty="0"/>
          </a:p>
        </p:txBody>
      </p:sp>
    </p:spTree>
    <p:extLst>
      <p:ext uri="{BB962C8B-B14F-4D97-AF65-F5344CB8AC3E}">
        <p14:creationId xmlns:p14="http://schemas.microsoft.com/office/powerpoint/2010/main" val="37519878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Survey</a:t>
            </a:r>
            <a:endParaRPr lang="en-US" dirty="0"/>
          </a:p>
        </p:txBody>
      </p:sp>
      <p:sp>
        <p:nvSpPr>
          <p:cNvPr id="3" name="Content Placeholder 2"/>
          <p:cNvSpPr>
            <a:spLocks noGrp="1"/>
          </p:cNvSpPr>
          <p:nvPr>
            <p:ph idx="1"/>
          </p:nvPr>
        </p:nvSpPr>
        <p:spPr/>
        <p:txBody>
          <a:bodyPr>
            <a:normAutofit fontScale="92500" lnSpcReduction="10000"/>
          </a:bodyPr>
          <a:lstStyle/>
          <a:p>
            <a:r>
              <a:rPr lang="en-US" dirty="0"/>
              <a:t>For those </a:t>
            </a:r>
            <a:r>
              <a:rPr lang="en-US" dirty="0" smtClean="0"/>
              <a:t>who use it at a public service desk:</a:t>
            </a:r>
          </a:p>
          <a:p>
            <a:pPr lvl="1"/>
            <a:r>
              <a:rPr lang="en-US" dirty="0"/>
              <a:t>Good starting point for research (13 or </a:t>
            </a:r>
            <a:r>
              <a:rPr lang="en-US" dirty="0" smtClean="0"/>
              <a:t>72%)</a:t>
            </a:r>
          </a:p>
          <a:p>
            <a:pPr lvl="1"/>
            <a:r>
              <a:rPr lang="en-US" dirty="0" smtClean="0"/>
              <a:t>Single </a:t>
            </a:r>
            <a:r>
              <a:rPr lang="en-US" dirty="0"/>
              <a:t>point of entry to Libraries’ content (</a:t>
            </a:r>
            <a:r>
              <a:rPr lang="en-US" dirty="0" smtClean="0"/>
              <a:t>13)</a:t>
            </a:r>
          </a:p>
          <a:p>
            <a:pPr lvl="1"/>
            <a:r>
              <a:rPr lang="en-US" dirty="0" smtClean="0"/>
              <a:t>Prominent </a:t>
            </a:r>
            <a:r>
              <a:rPr lang="en-US" dirty="0"/>
              <a:t>location on Libraries’ homepage (12 or </a:t>
            </a:r>
            <a:r>
              <a:rPr lang="en-US" dirty="0" smtClean="0"/>
              <a:t>66%)</a:t>
            </a:r>
          </a:p>
          <a:p>
            <a:pPr lvl="1"/>
            <a:r>
              <a:rPr lang="en-US" dirty="0" smtClean="0"/>
              <a:t>Full-text </a:t>
            </a:r>
            <a:r>
              <a:rPr lang="en-US" dirty="0"/>
              <a:t>resources in results (11 or </a:t>
            </a:r>
            <a:r>
              <a:rPr lang="en-US" dirty="0" smtClean="0"/>
              <a:t>61%)</a:t>
            </a:r>
          </a:p>
          <a:p>
            <a:pPr lvl="1"/>
            <a:r>
              <a:rPr lang="en-US" dirty="0" smtClean="0"/>
              <a:t>Searches </a:t>
            </a:r>
            <a:r>
              <a:rPr lang="en-US" dirty="0"/>
              <a:t>multiple formats (</a:t>
            </a:r>
            <a:r>
              <a:rPr lang="en-US" dirty="0" smtClean="0"/>
              <a:t>11)</a:t>
            </a:r>
          </a:p>
          <a:p>
            <a:pPr lvl="1"/>
            <a:r>
              <a:rPr lang="en-US" dirty="0" smtClean="0"/>
              <a:t>Satisfies </a:t>
            </a:r>
            <a:r>
              <a:rPr lang="en-US" dirty="0"/>
              <a:t>needs and preferences of users (10 or </a:t>
            </a:r>
            <a:r>
              <a:rPr lang="en-US" dirty="0" smtClean="0"/>
              <a:t>55%)</a:t>
            </a:r>
            <a:endParaRPr lang="en-US" dirty="0"/>
          </a:p>
          <a:p>
            <a:r>
              <a:rPr lang="en-US" dirty="0" smtClean="0"/>
              <a:t>For those </a:t>
            </a:r>
            <a:r>
              <a:rPr lang="en-US" dirty="0"/>
              <a:t>who </a:t>
            </a:r>
            <a:r>
              <a:rPr lang="en-US" dirty="0" smtClean="0"/>
              <a:t>do not use at a public service desk:</a:t>
            </a:r>
          </a:p>
          <a:p>
            <a:pPr lvl="1"/>
            <a:r>
              <a:rPr lang="en-US" dirty="0"/>
              <a:t>Preference for other available tools (</a:t>
            </a:r>
            <a:r>
              <a:rPr lang="en-US" dirty="0" smtClean="0"/>
              <a:t>10 </a:t>
            </a:r>
            <a:r>
              <a:rPr lang="en-US" dirty="0"/>
              <a:t>or </a:t>
            </a:r>
            <a:r>
              <a:rPr lang="en-US" dirty="0" smtClean="0"/>
              <a:t>77%)</a:t>
            </a:r>
          </a:p>
          <a:p>
            <a:pPr lvl="1"/>
            <a:r>
              <a:rPr lang="en-US" dirty="0" smtClean="0"/>
              <a:t>Issues </a:t>
            </a:r>
            <a:r>
              <a:rPr lang="en-US" dirty="0"/>
              <a:t>with relevancy ranking (7 or </a:t>
            </a:r>
            <a:r>
              <a:rPr lang="en-US" dirty="0" smtClean="0"/>
              <a:t>54%)</a:t>
            </a:r>
          </a:p>
          <a:p>
            <a:pPr lvl="1"/>
            <a:r>
              <a:rPr lang="en-US" dirty="0" smtClean="0"/>
              <a:t>Overwhelming </a:t>
            </a:r>
            <a:r>
              <a:rPr lang="en-US" dirty="0"/>
              <a:t>number of results (6 or </a:t>
            </a:r>
            <a:r>
              <a:rPr lang="en-US" dirty="0" smtClean="0"/>
              <a:t>46%)</a:t>
            </a:r>
          </a:p>
          <a:p>
            <a:pPr lvl="1"/>
            <a:r>
              <a:rPr lang="en-US" dirty="0" smtClean="0"/>
              <a:t>Difficult </a:t>
            </a:r>
            <a:r>
              <a:rPr lang="en-US" dirty="0"/>
              <a:t>to find books (6)</a:t>
            </a:r>
          </a:p>
          <a:p>
            <a:endParaRPr lang="en-US" dirty="0"/>
          </a:p>
        </p:txBody>
      </p:sp>
    </p:spTree>
    <p:extLst>
      <p:ext uri="{BB962C8B-B14F-4D97-AF65-F5344CB8AC3E}">
        <p14:creationId xmlns:p14="http://schemas.microsoft.com/office/powerpoint/2010/main" val="2385790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Survey</a:t>
            </a:r>
            <a:endParaRPr lang="en-US" dirty="0"/>
          </a:p>
        </p:txBody>
      </p:sp>
      <p:sp>
        <p:nvSpPr>
          <p:cNvPr id="3" name="Content Placeholder 2"/>
          <p:cNvSpPr>
            <a:spLocks noGrp="1"/>
          </p:cNvSpPr>
          <p:nvPr>
            <p:ph idx="1"/>
          </p:nvPr>
        </p:nvSpPr>
        <p:spPr/>
        <p:txBody>
          <a:bodyPr>
            <a:normAutofit/>
          </a:bodyPr>
          <a:lstStyle/>
          <a:p>
            <a:r>
              <a:rPr lang="en-US" dirty="0" smtClean="0"/>
              <a:t>Use at a public service desk:</a:t>
            </a:r>
          </a:p>
          <a:p>
            <a:pPr lvl="1"/>
            <a:r>
              <a:rPr lang="en-US" dirty="0"/>
              <a:t>S</a:t>
            </a:r>
            <a:r>
              <a:rPr lang="en-US" dirty="0" smtClean="0"/>
              <a:t>lightly </a:t>
            </a:r>
            <a:r>
              <a:rPr lang="en-US" dirty="0"/>
              <a:t>more common when working with undergraduates:</a:t>
            </a:r>
          </a:p>
          <a:p>
            <a:pPr lvl="2"/>
            <a:r>
              <a:rPr lang="en-US" dirty="0"/>
              <a:t>Undergraduates: </a:t>
            </a:r>
            <a:r>
              <a:rPr lang="en-US" dirty="0" smtClean="0"/>
              <a:t>16/18 </a:t>
            </a:r>
            <a:r>
              <a:rPr lang="en-US" dirty="0"/>
              <a:t>respondents </a:t>
            </a:r>
            <a:r>
              <a:rPr lang="en-US" dirty="0" smtClean="0"/>
              <a:t>use </a:t>
            </a:r>
            <a:r>
              <a:rPr lang="en-US" dirty="0"/>
              <a:t>Discovery “sometimes,” “often,” or “all of the time”</a:t>
            </a:r>
          </a:p>
          <a:p>
            <a:pPr lvl="2"/>
            <a:r>
              <a:rPr lang="en-US" dirty="0"/>
              <a:t>Graduates: 14</a:t>
            </a:r>
          </a:p>
          <a:p>
            <a:pPr lvl="2"/>
            <a:r>
              <a:rPr lang="en-US" dirty="0"/>
              <a:t>Faculty: 13</a:t>
            </a:r>
          </a:p>
          <a:p>
            <a:r>
              <a:rPr lang="en-US" dirty="0" smtClean="0"/>
              <a:t>Use when teaching library instruction:</a:t>
            </a:r>
            <a:endParaRPr lang="en-US" dirty="0"/>
          </a:p>
          <a:p>
            <a:pPr lvl="1"/>
            <a:r>
              <a:rPr lang="en-US" dirty="0" smtClean="0"/>
              <a:t>Commonly taught in undergrad and graduate liaison-specific instruction</a:t>
            </a:r>
          </a:p>
        </p:txBody>
      </p:sp>
    </p:spTree>
    <p:extLst>
      <p:ext uri="{BB962C8B-B14F-4D97-AF65-F5344CB8AC3E}">
        <p14:creationId xmlns:p14="http://schemas.microsoft.com/office/powerpoint/2010/main" val="1896898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Staff Survey</a:t>
            </a:r>
          </a:p>
        </p:txBody>
      </p:sp>
      <p:sp>
        <p:nvSpPr>
          <p:cNvPr id="3" name="Content Placeholder 2"/>
          <p:cNvSpPr>
            <a:spLocks noGrp="1"/>
          </p:cNvSpPr>
          <p:nvPr>
            <p:ph idx="1"/>
          </p:nvPr>
        </p:nvSpPr>
        <p:spPr/>
        <p:txBody>
          <a:bodyPr/>
          <a:lstStyle/>
          <a:p>
            <a:r>
              <a:rPr lang="en-US" dirty="0" smtClean="0"/>
              <a:t>Overall rates of satisfaction with Discovery:</a:t>
            </a:r>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999676537"/>
              </p:ext>
            </p:extLst>
          </p:nvPr>
        </p:nvGraphicFramePr>
        <p:xfrm>
          <a:off x="1208956" y="2463800"/>
          <a:ext cx="8344619" cy="2705100"/>
        </p:xfrm>
        <a:graphic>
          <a:graphicData uri="http://schemas.openxmlformats.org/presentationml/2006/ole">
            <mc:AlternateContent xmlns:mc="http://schemas.openxmlformats.org/markup-compatibility/2006">
              <mc:Choice xmlns:v="urn:schemas-microsoft-com:vml" Requires="v">
                <p:oleObj spid="_x0000_s4110" name="Document" r:id="rId3" imgW="5949456" imgH="1928151" progId="Word.Document.12">
                  <p:embed/>
                </p:oleObj>
              </mc:Choice>
              <mc:Fallback>
                <p:oleObj name="Document" r:id="rId3" imgW="5949456" imgH="1928151" progId="Word.Document.12">
                  <p:embed/>
                  <p:pic>
                    <p:nvPicPr>
                      <p:cNvPr id="0" name=""/>
                      <p:cNvPicPr/>
                      <p:nvPr/>
                    </p:nvPicPr>
                    <p:blipFill>
                      <a:blip r:embed="rId4"/>
                      <a:stretch>
                        <a:fillRect/>
                      </a:stretch>
                    </p:blipFill>
                    <p:spPr>
                      <a:xfrm>
                        <a:off x="1208956" y="2463800"/>
                        <a:ext cx="8344619" cy="2705100"/>
                      </a:xfrm>
                      <a:prstGeom prst="rect">
                        <a:avLst/>
                      </a:prstGeom>
                    </p:spPr>
                  </p:pic>
                </p:oleObj>
              </mc:Fallback>
            </mc:AlternateContent>
          </a:graphicData>
        </a:graphic>
      </p:graphicFrame>
    </p:spTree>
    <p:extLst>
      <p:ext uri="{BB962C8B-B14F-4D97-AF65-F5344CB8AC3E}">
        <p14:creationId xmlns:p14="http://schemas.microsoft.com/office/powerpoint/2010/main" val="1256496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Survey</a:t>
            </a:r>
            <a:endParaRPr lang="en-US" dirty="0"/>
          </a:p>
        </p:txBody>
      </p:sp>
      <p:sp>
        <p:nvSpPr>
          <p:cNvPr id="3" name="Content Placeholder 2"/>
          <p:cNvSpPr>
            <a:spLocks noGrp="1"/>
          </p:cNvSpPr>
          <p:nvPr>
            <p:ph idx="1"/>
          </p:nvPr>
        </p:nvSpPr>
        <p:spPr/>
        <p:txBody>
          <a:bodyPr>
            <a:normAutofit lnSpcReduction="10000"/>
          </a:bodyPr>
          <a:lstStyle/>
          <a:p>
            <a:r>
              <a:rPr lang="en-US" dirty="0" smtClean="0"/>
              <a:t>How could we make Discovery a more useful tool? (24 responses)</a:t>
            </a:r>
          </a:p>
          <a:p>
            <a:pPr lvl="1"/>
            <a:r>
              <a:rPr lang="en-US" dirty="0" smtClean="0"/>
              <a:t>Simplify ability to find print books (4)</a:t>
            </a:r>
          </a:p>
          <a:p>
            <a:pPr lvl="1"/>
            <a:r>
              <a:rPr lang="en-US" dirty="0" smtClean="0"/>
              <a:t>Add more databases (4)</a:t>
            </a:r>
          </a:p>
          <a:p>
            <a:pPr lvl="1"/>
            <a:r>
              <a:rPr lang="en-US" dirty="0" smtClean="0"/>
              <a:t>No ability to improve a bad tool (4)</a:t>
            </a:r>
          </a:p>
          <a:p>
            <a:pPr lvl="1"/>
            <a:r>
              <a:rPr lang="en-US" dirty="0" smtClean="0"/>
              <a:t>Relevancy ranking (4) </a:t>
            </a:r>
          </a:p>
          <a:p>
            <a:pPr lvl="1"/>
            <a:r>
              <a:rPr lang="en-US" dirty="0" smtClean="0"/>
              <a:t>Find@LSU</a:t>
            </a:r>
            <a:r>
              <a:rPr lang="en-US" dirty="0" smtClean="0"/>
              <a:t> </a:t>
            </a:r>
            <a:r>
              <a:rPr lang="en-US" dirty="0"/>
              <a:t>link resolver (2)</a:t>
            </a:r>
          </a:p>
          <a:p>
            <a:pPr lvl="1"/>
            <a:r>
              <a:rPr lang="en-US" dirty="0"/>
              <a:t>Better librarian education </a:t>
            </a:r>
            <a:endParaRPr lang="en-US" dirty="0" smtClean="0"/>
          </a:p>
          <a:p>
            <a:pPr lvl="1"/>
            <a:r>
              <a:rPr lang="en-US" dirty="0" smtClean="0"/>
              <a:t>Improve marketing</a:t>
            </a:r>
          </a:p>
          <a:p>
            <a:pPr lvl="1"/>
            <a:r>
              <a:rPr lang="en-US" dirty="0" smtClean="0"/>
              <a:t>Make limiters more visible</a:t>
            </a:r>
          </a:p>
          <a:p>
            <a:pPr lvl="1"/>
            <a:r>
              <a:rPr lang="en-US" dirty="0" smtClean="0"/>
              <a:t>Better searching for specific journal titles</a:t>
            </a:r>
          </a:p>
          <a:p>
            <a:pPr lvl="1"/>
            <a:r>
              <a:rPr lang="en-US" dirty="0" smtClean="0"/>
              <a:t>Not designed for doing searches of Special Collections materials</a:t>
            </a:r>
          </a:p>
          <a:p>
            <a:pPr lvl="1"/>
            <a:endParaRPr lang="en-US" dirty="0"/>
          </a:p>
        </p:txBody>
      </p:sp>
    </p:spTree>
    <p:extLst>
      <p:ext uri="{BB962C8B-B14F-4D97-AF65-F5344CB8AC3E}">
        <p14:creationId xmlns:p14="http://schemas.microsoft.com/office/powerpoint/2010/main" val="4104035133"/>
      </p:ext>
    </p:extLst>
  </p:cSld>
  <p:clrMapOvr>
    <a:masterClrMapping/>
  </p:clrMapOvr>
  <p:timing>
    <p:tnLst>
      <p:par>
        <p:cTn id="1" dur="indefinite" restart="never" nodeType="tmRoot"/>
      </p:par>
    </p:tnLst>
  </p:timing>
</p:sld>
</file>

<file path=ppt/theme/theme1.xml><?xml version="1.0" encoding="utf-8"?>
<a:theme xmlns:a="http://schemas.openxmlformats.org/drawingml/2006/main" name="LSU Librari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F1A483ED4C2B1478D243F9718E0D279" ma:contentTypeVersion="0" ma:contentTypeDescription="Create a new document." ma:contentTypeScope="" ma:versionID="e2dd95406008b32c950165a1dd3ea633">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F6CD325-102D-43DB-A8C2-6800C34E625C}">
  <ds:schemaRefs>
    <ds:schemaRef ds:uri="http://schemas.microsoft.com/sharepoint/v3/contenttype/forms"/>
  </ds:schemaRefs>
</ds:datastoreItem>
</file>

<file path=customXml/itemProps2.xml><?xml version="1.0" encoding="utf-8"?>
<ds:datastoreItem xmlns:ds="http://schemas.openxmlformats.org/officeDocument/2006/customXml" ds:itemID="{CCDD2144-34B9-4EB8-BE04-6BE63671B1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7B8B933-787C-4C01-838D-C9DB9A13C0A5}">
  <ds:schemaRefs>
    <ds:schemaRef ds:uri="http://purl.org/dc/terms/"/>
    <ds:schemaRef ds:uri="http://schemas.openxmlformats.org/package/2006/metadata/core-properties"/>
    <ds:schemaRef ds:uri="http://schemas.microsoft.com/office/2006/metadata/properties"/>
    <ds:schemaRef ds:uri="http://www.w3.org/XML/1998/namespace"/>
    <ds:schemaRef ds:uri="http://schemas.microsoft.com/office/infopath/2007/PartnerControls"/>
    <ds:schemaRef ds:uri="http://schemas.microsoft.com/office/2006/documentManagement/types"/>
    <ds:schemaRef ds:uri="http://purl.org/dc/elements/1.1/"/>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427</TotalTime>
  <Words>2001</Words>
  <Application>Microsoft Office PowerPoint</Application>
  <PresentationFormat>Widescreen</PresentationFormat>
  <Paragraphs>232</Paragraphs>
  <Slides>35</Slides>
  <Notes>18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35</vt:i4>
      </vt:variant>
    </vt:vector>
  </HeadingPairs>
  <TitlesOfParts>
    <vt:vector size="42" baseType="lpstr">
      <vt:lpstr>Arial</vt:lpstr>
      <vt:lpstr>Calibri</vt:lpstr>
      <vt:lpstr>Calibri Light</vt:lpstr>
      <vt:lpstr>LSU Libraries</vt:lpstr>
      <vt:lpstr>Image</vt:lpstr>
      <vt:lpstr>Microsoft Word Document</vt:lpstr>
      <vt:lpstr>Document</vt:lpstr>
      <vt:lpstr>A Usability Assessment of EBSCO Discovery Service</vt:lpstr>
      <vt:lpstr>EDS at LSU  </vt:lpstr>
      <vt:lpstr>EDS at LSU  </vt:lpstr>
      <vt:lpstr>Staff Survey</vt:lpstr>
      <vt:lpstr>Staff Survey</vt:lpstr>
      <vt:lpstr>Staff Survey</vt:lpstr>
      <vt:lpstr>Staff Survey</vt:lpstr>
      <vt:lpstr>Staff Survey</vt:lpstr>
      <vt:lpstr>Staff Survey</vt:lpstr>
      <vt:lpstr>User Survey</vt:lpstr>
      <vt:lpstr>User Survey Dialog in EDS</vt:lpstr>
      <vt:lpstr>PowerPoint Presentation</vt:lpstr>
      <vt:lpstr>User Survey</vt:lpstr>
      <vt:lpstr>User Survey</vt:lpstr>
      <vt:lpstr>User Survey</vt:lpstr>
      <vt:lpstr>User Survey</vt:lpstr>
      <vt:lpstr>From Survey to Action Items</vt:lpstr>
      <vt:lpstr>Actions: Link of Confusion</vt:lpstr>
      <vt:lpstr>Actions: Physical Book Search</vt:lpstr>
      <vt:lpstr>Actions: Future actions</vt:lpstr>
      <vt:lpstr>PowerPoint Presentation</vt:lpstr>
      <vt:lpstr>PowerPoint Presentation</vt:lpstr>
      <vt:lpstr>PowerPoint Presentation</vt:lpstr>
      <vt:lpstr>Search queries: Future actions</vt:lpstr>
      <vt:lpstr>From Survey to User Testing</vt:lpstr>
      <vt:lpstr>Analyze open-ended comments</vt:lpstr>
      <vt:lpstr>Analyze open-ended comments</vt:lpstr>
      <vt:lpstr>Analyze open-ended comments</vt:lpstr>
      <vt:lpstr>What to eliminate</vt:lpstr>
      <vt:lpstr>What to minimize</vt:lpstr>
      <vt:lpstr>What suggestions to focus on</vt:lpstr>
      <vt:lpstr>What suggestions to focus on</vt:lpstr>
      <vt:lpstr>What suggestions to focus on</vt:lpstr>
      <vt:lpstr>Testing method</vt:lpstr>
      <vt:lpstr>Your Experience – “Anecdata”</vt:lpstr>
    </vt:vector>
  </TitlesOfParts>
  <Company>LSU LIBRARIES, LOUISIANA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Sigrid E Kelsey</dc:creator>
  <cp:lastModifiedBy>Emily P Frank</cp:lastModifiedBy>
  <cp:revision>24</cp:revision>
  <dcterms:created xsi:type="dcterms:W3CDTF">2014-05-19T16:30:09Z</dcterms:created>
  <dcterms:modified xsi:type="dcterms:W3CDTF">2014-10-15T20:36:16Z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0x0101002F1A483ED4C2B1478D243F9718E0D279</vt:lpwstr>
  </property>
</Properties>
</file>